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4" r:id="rId3"/>
    <p:sldId id="257" r:id="rId4"/>
    <p:sldId id="261" r:id="rId5"/>
    <p:sldId id="262" r:id="rId6"/>
    <p:sldId id="271" r:id="rId7"/>
    <p:sldId id="272" r:id="rId8"/>
    <p:sldId id="259" r:id="rId9"/>
    <p:sldId id="258" r:id="rId10"/>
    <p:sldId id="267" r:id="rId11"/>
    <p:sldId id="266" r:id="rId12"/>
    <p:sldId id="269" r:id="rId13"/>
    <p:sldId id="273" r:id="rId14"/>
    <p:sldId id="270" r:id="rId15"/>
  </p:sldIdLst>
  <p:sldSz cx="18288000" cy="10287000"/>
  <p:notesSz cx="6858000" cy="9144000"/>
  <p:embeddedFontLst>
    <p:embeddedFont>
      <p:font typeface="DM Sans Bold" panose="020B0604020202020204" charset="0"/>
      <p:regular r:id="rId16"/>
    </p:embeddedFont>
    <p:embeddedFont>
      <p:font typeface="Mokoto" panose="020B0604020202020204" charset="0"/>
      <p:regular r:id="rId17"/>
    </p:embeddedFont>
    <p:embeddedFont>
      <p:font typeface="Montserrat Heavy" panose="020B0604020202020204" charset="0"/>
      <p:regular r:id="rId18"/>
    </p:embeddedFont>
    <p:embeddedFont>
      <p:font typeface="Montserrat Semi-Bold" panose="020B0604020202020204" charset="0"/>
      <p:regular r:id="rId19"/>
    </p:embeddedFont>
    <p:embeddedFont>
      <p:font typeface="Raleway Italics" panose="020B0604020202020204" charset="0"/>
      <p:regular r:id="rId20"/>
    </p:embeddedFont>
    <p:embeddedFont>
      <p:font typeface="Times New Roman Bold" panose="02020803070505020304" pitchFamily="18" charset="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14FA3-E92A-4523-ADFA-4A28B9C62988}" v="1035" dt="2024-11-23T04:01:08.758"/>
    <p1510:client id="{462064D6-7495-97AB-784B-ECD274214B4B}" v="1160" dt="2024-11-23T03:56:10.9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29"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8.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jpe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6.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png"/><Relationship Id="rId4" Type="http://schemas.openxmlformats.org/officeDocument/2006/relationships/image" Target="../media/image6.sv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2A64">
                <a:alpha val="100000"/>
              </a:srgbClr>
            </a:gs>
            <a:gs pos="100000">
              <a:srgbClr val="414C94">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1756814" y="-403607"/>
            <a:ext cx="6531186" cy="11641778"/>
            <a:chOff x="0" y="0"/>
            <a:chExt cx="1720148" cy="3066147"/>
          </a:xfrm>
        </p:grpSpPr>
        <p:sp>
          <p:nvSpPr>
            <p:cNvPr id="3" name="Freeform 3"/>
            <p:cNvSpPr/>
            <p:nvPr/>
          </p:nvSpPr>
          <p:spPr>
            <a:xfrm>
              <a:off x="0" y="0"/>
              <a:ext cx="1720148" cy="3066147"/>
            </a:xfrm>
            <a:custGeom>
              <a:avLst/>
              <a:gdLst/>
              <a:ahLst/>
              <a:cxnLst/>
              <a:rect l="l" t="t" r="r" b="b"/>
              <a:pathLst>
                <a:path w="1720148" h="3066147">
                  <a:moveTo>
                    <a:pt x="0" y="0"/>
                  </a:moveTo>
                  <a:lnTo>
                    <a:pt x="1720148" y="0"/>
                  </a:lnTo>
                  <a:lnTo>
                    <a:pt x="1720148" y="3066147"/>
                  </a:lnTo>
                  <a:lnTo>
                    <a:pt x="0" y="3066147"/>
                  </a:lnTo>
                  <a:close/>
                </a:path>
              </a:pathLst>
            </a:custGeom>
            <a:gradFill rotWithShape="1">
              <a:gsLst>
                <a:gs pos="0">
                  <a:srgbClr val="000000">
                    <a:alpha val="0"/>
                  </a:srgbClr>
                </a:gs>
                <a:gs pos="100000">
                  <a:srgbClr val="000000">
                    <a:alpha val="100000"/>
                  </a:srgbClr>
                </a:gs>
              </a:gsLst>
              <a:lin ang="0"/>
            </a:gradFill>
          </p:spPr>
          <p:txBody>
            <a:bodyPr/>
            <a:lstStyle/>
            <a:p>
              <a:endParaRPr lang="en-US"/>
            </a:p>
          </p:txBody>
        </p:sp>
        <p:sp>
          <p:nvSpPr>
            <p:cNvPr id="4" name="TextBox 4"/>
            <p:cNvSpPr txBox="1"/>
            <p:nvPr/>
          </p:nvSpPr>
          <p:spPr>
            <a:xfrm>
              <a:off x="0" y="-38100"/>
              <a:ext cx="1720148" cy="3104247"/>
            </a:xfrm>
            <a:prstGeom prst="rect">
              <a:avLst/>
            </a:prstGeom>
          </p:spPr>
          <p:txBody>
            <a:bodyPr lIns="50800" tIns="50800" rIns="50800" bIns="50800" rtlCol="0" anchor="ctr"/>
            <a:lstStyle/>
            <a:p>
              <a:pPr algn="ctr">
                <a:lnSpc>
                  <a:spcPts val="2083"/>
                </a:lnSpc>
              </a:pPr>
              <a:endParaRPr/>
            </a:p>
          </p:txBody>
        </p:sp>
      </p:grpSp>
      <p:sp>
        <p:nvSpPr>
          <p:cNvPr id="5" name="Freeform 5"/>
          <p:cNvSpPr/>
          <p:nvPr/>
        </p:nvSpPr>
        <p:spPr>
          <a:xfrm rot="674092">
            <a:off x="-3513169" y="8339629"/>
            <a:ext cx="19149891" cy="6989710"/>
          </a:xfrm>
          <a:custGeom>
            <a:avLst/>
            <a:gdLst/>
            <a:ahLst/>
            <a:cxnLst/>
            <a:rect l="l" t="t" r="r" b="b"/>
            <a:pathLst>
              <a:path w="19149891" h="6989710">
                <a:moveTo>
                  <a:pt x="0" y="0"/>
                </a:moveTo>
                <a:lnTo>
                  <a:pt x="19149891" y="0"/>
                </a:lnTo>
                <a:lnTo>
                  <a:pt x="19149891" y="6989710"/>
                </a:lnTo>
                <a:lnTo>
                  <a:pt x="0" y="6989710"/>
                </a:lnTo>
                <a:lnTo>
                  <a:pt x="0" y="0"/>
                </a:lnTo>
                <a:close/>
              </a:path>
            </a:pathLst>
          </a:custGeom>
          <a:blipFill>
            <a:blip r:embed="rId2">
              <a:alphaModFix amt="80000"/>
            </a:blip>
            <a:stretch>
              <a:fillRect/>
            </a:stretch>
          </a:blipFill>
        </p:spPr>
        <p:txBody>
          <a:bodyPr/>
          <a:lstStyle/>
          <a:p>
            <a:endParaRPr lang="en-US"/>
          </a:p>
        </p:txBody>
      </p:sp>
      <p:sp>
        <p:nvSpPr>
          <p:cNvPr id="6" name="Freeform 6"/>
          <p:cNvSpPr/>
          <p:nvPr/>
        </p:nvSpPr>
        <p:spPr>
          <a:xfrm rot="828919" flipH="1" flipV="1">
            <a:off x="1076036" y="-4819412"/>
            <a:ext cx="19149891" cy="6989710"/>
          </a:xfrm>
          <a:custGeom>
            <a:avLst/>
            <a:gdLst/>
            <a:ahLst/>
            <a:cxnLst/>
            <a:rect l="l" t="t" r="r" b="b"/>
            <a:pathLst>
              <a:path w="19149891" h="6989710">
                <a:moveTo>
                  <a:pt x="19149891" y="6989710"/>
                </a:moveTo>
                <a:lnTo>
                  <a:pt x="0" y="6989710"/>
                </a:lnTo>
                <a:lnTo>
                  <a:pt x="0" y="0"/>
                </a:lnTo>
                <a:lnTo>
                  <a:pt x="19149891" y="0"/>
                </a:lnTo>
                <a:lnTo>
                  <a:pt x="19149891" y="6989710"/>
                </a:lnTo>
                <a:close/>
              </a:path>
            </a:pathLst>
          </a:custGeom>
          <a:blipFill>
            <a:blip r:embed="rId2">
              <a:alphaModFix amt="43000"/>
            </a:blip>
            <a:stretch>
              <a:fillRect/>
            </a:stretch>
          </a:blipFill>
        </p:spPr>
        <p:txBody>
          <a:bodyPr/>
          <a:lstStyle/>
          <a:p>
            <a:endParaRPr lang="en-US"/>
          </a:p>
        </p:txBody>
      </p:sp>
      <p:sp>
        <p:nvSpPr>
          <p:cNvPr id="7" name="Freeform 7"/>
          <p:cNvSpPr/>
          <p:nvPr/>
        </p:nvSpPr>
        <p:spPr>
          <a:xfrm>
            <a:off x="518487" y="475440"/>
            <a:ext cx="658167" cy="595940"/>
          </a:xfrm>
          <a:custGeom>
            <a:avLst/>
            <a:gdLst/>
            <a:ahLst/>
            <a:cxnLst/>
            <a:rect l="l" t="t" r="r" b="b"/>
            <a:pathLst>
              <a:path w="658167" h="595940">
                <a:moveTo>
                  <a:pt x="0" y="0"/>
                </a:moveTo>
                <a:lnTo>
                  <a:pt x="658167" y="0"/>
                </a:lnTo>
                <a:lnTo>
                  <a:pt x="658167" y="595940"/>
                </a:lnTo>
                <a:lnTo>
                  <a:pt x="0" y="595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028700" y="1345691"/>
            <a:ext cx="14966776" cy="1392008"/>
          </a:xfrm>
          <a:prstGeom prst="rect">
            <a:avLst/>
          </a:prstGeom>
        </p:spPr>
        <p:txBody>
          <a:bodyPr lIns="0" tIns="0" rIns="0" bIns="0" rtlCol="0" anchor="t">
            <a:spAutoFit/>
          </a:bodyPr>
          <a:lstStyle/>
          <a:p>
            <a:pPr algn="l">
              <a:lnSpc>
                <a:spcPts val="10287"/>
              </a:lnSpc>
            </a:pPr>
            <a:r>
              <a:rPr lang="en-US" sz="10829" b="1">
                <a:solidFill>
                  <a:srgbClr val="FFFFFF"/>
                </a:solidFill>
                <a:latin typeface="Montserrat Semi-Bold"/>
                <a:ea typeface="Montserrat Semi-Bold"/>
                <a:cs typeface="Montserrat Semi-Bold"/>
                <a:sym typeface="Montserrat Semi-Bold"/>
              </a:rPr>
              <a:t>Facial Recognition-</a:t>
            </a:r>
          </a:p>
        </p:txBody>
      </p:sp>
      <p:grpSp>
        <p:nvGrpSpPr>
          <p:cNvPr id="9" name="Group 9"/>
          <p:cNvGrpSpPr/>
          <p:nvPr/>
        </p:nvGrpSpPr>
        <p:grpSpPr>
          <a:xfrm>
            <a:off x="14420207" y="7546786"/>
            <a:ext cx="3427871" cy="787875"/>
            <a:chOff x="0" y="0"/>
            <a:chExt cx="4570495" cy="1050500"/>
          </a:xfrm>
        </p:grpSpPr>
        <p:grpSp>
          <p:nvGrpSpPr>
            <p:cNvPr id="10" name="Group 10"/>
            <p:cNvGrpSpPr/>
            <p:nvPr/>
          </p:nvGrpSpPr>
          <p:grpSpPr>
            <a:xfrm>
              <a:off x="0" y="0"/>
              <a:ext cx="4570495" cy="1050500"/>
              <a:chOff x="0" y="0"/>
              <a:chExt cx="1768157" cy="406400"/>
            </a:xfrm>
          </p:grpSpPr>
          <p:sp>
            <p:nvSpPr>
              <p:cNvPr id="11" name="Freeform 11"/>
              <p:cNvSpPr/>
              <p:nvPr/>
            </p:nvSpPr>
            <p:spPr>
              <a:xfrm>
                <a:off x="0" y="0"/>
                <a:ext cx="1768157" cy="406400"/>
              </a:xfrm>
              <a:custGeom>
                <a:avLst/>
                <a:gdLst/>
                <a:ahLst/>
                <a:cxnLst/>
                <a:rect l="l" t="t" r="r" b="b"/>
                <a:pathLst>
                  <a:path w="1768157" h="406400">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txBody>
              <a:bodyPr/>
              <a:lstStyle/>
              <a:p>
                <a:endParaRPr lang="en-US"/>
              </a:p>
            </p:txBody>
          </p:sp>
          <p:sp>
            <p:nvSpPr>
              <p:cNvPr id="12" name="TextBox 12"/>
              <p:cNvSpPr txBox="1"/>
              <p:nvPr/>
            </p:nvSpPr>
            <p:spPr>
              <a:xfrm>
                <a:off x="0" y="-38100"/>
                <a:ext cx="1768157" cy="444500"/>
              </a:xfrm>
              <a:prstGeom prst="rect">
                <a:avLst/>
              </a:prstGeom>
            </p:spPr>
            <p:txBody>
              <a:bodyPr lIns="50800" tIns="50800" rIns="50800" bIns="50800" rtlCol="0" anchor="ctr"/>
              <a:lstStyle/>
              <a:p>
                <a:pPr algn="ctr">
                  <a:lnSpc>
                    <a:spcPts val="2083"/>
                  </a:lnSpc>
                </a:pPr>
                <a:endParaRPr/>
              </a:p>
            </p:txBody>
          </p:sp>
        </p:grpSp>
        <p:sp>
          <p:nvSpPr>
            <p:cNvPr id="13" name="Freeform 13"/>
            <p:cNvSpPr/>
            <p:nvPr/>
          </p:nvSpPr>
          <p:spPr>
            <a:xfrm>
              <a:off x="3105087" y="435703"/>
              <a:ext cx="492779" cy="232950"/>
            </a:xfrm>
            <a:custGeom>
              <a:avLst/>
              <a:gdLst/>
              <a:ahLst/>
              <a:cxnLst/>
              <a:rect l="l" t="t" r="r" b="b"/>
              <a:pathLst>
                <a:path w="492779" h="232950">
                  <a:moveTo>
                    <a:pt x="0" y="0"/>
                  </a:moveTo>
                  <a:lnTo>
                    <a:pt x="492780" y="0"/>
                  </a:lnTo>
                  <a:lnTo>
                    <a:pt x="492780" y="232950"/>
                  </a:lnTo>
                  <a:lnTo>
                    <a:pt x="0" y="2329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TextBox 14"/>
            <p:cNvSpPr txBox="1"/>
            <p:nvPr/>
          </p:nvSpPr>
          <p:spPr>
            <a:xfrm>
              <a:off x="799410" y="397587"/>
              <a:ext cx="2025319" cy="356807"/>
            </a:xfrm>
            <a:prstGeom prst="rect">
              <a:avLst/>
            </a:prstGeom>
          </p:spPr>
          <p:txBody>
            <a:bodyPr lIns="0" tIns="0" rIns="0" bIns="0" rtlCol="0" anchor="t">
              <a:spAutoFit/>
            </a:bodyPr>
            <a:lstStyle/>
            <a:p>
              <a:pPr algn="l">
                <a:lnSpc>
                  <a:spcPts val="1897"/>
                </a:lnSpc>
              </a:pPr>
              <a:r>
                <a:rPr lang="en-US" sz="1997" b="1">
                  <a:solidFill>
                    <a:srgbClr val="FFFFFF"/>
                  </a:solidFill>
                  <a:latin typeface="DM Sans Bold"/>
                  <a:ea typeface="DM Sans Bold"/>
                  <a:cs typeface="DM Sans Bold"/>
                  <a:sym typeface="DM Sans Bold"/>
                </a:rPr>
                <a:t>next slide</a:t>
              </a:r>
            </a:p>
          </p:txBody>
        </p:sp>
      </p:grpSp>
      <p:sp>
        <p:nvSpPr>
          <p:cNvPr id="15" name="TextBox 15"/>
          <p:cNvSpPr txBox="1"/>
          <p:nvPr/>
        </p:nvSpPr>
        <p:spPr>
          <a:xfrm>
            <a:off x="1686867" y="2909270"/>
            <a:ext cx="10982500" cy="3083209"/>
          </a:xfrm>
          <a:prstGeom prst="rect">
            <a:avLst/>
          </a:prstGeom>
        </p:spPr>
        <p:txBody>
          <a:bodyPr lIns="0" tIns="0" rIns="0" bIns="0" rtlCol="0" anchor="t">
            <a:spAutoFit/>
          </a:bodyPr>
          <a:lstStyle/>
          <a:p>
            <a:pPr algn="l">
              <a:lnSpc>
                <a:spcPts val="7906"/>
              </a:lnSpc>
            </a:pPr>
            <a:r>
              <a:rPr lang="en-US" sz="8322" b="1">
                <a:solidFill>
                  <a:srgbClr val="36E9FD"/>
                </a:solidFill>
                <a:latin typeface="Montserrat Semi-Bold"/>
                <a:ea typeface="Montserrat Semi-Bold"/>
                <a:cs typeface="Montserrat Semi-Bold"/>
                <a:sym typeface="Montserrat Semi-Bold"/>
              </a:rPr>
              <a:t>Based Attendance System for Classrooms</a:t>
            </a:r>
          </a:p>
        </p:txBody>
      </p:sp>
      <p:sp>
        <p:nvSpPr>
          <p:cNvPr id="18" name="TextBox 6">
            <a:extLst>
              <a:ext uri="{FF2B5EF4-FFF2-40B4-BE49-F238E27FC236}">
                <a16:creationId xmlns:a16="http://schemas.microsoft.com/office/drawing/2014/main" id="{8B659023-FF6C-3E11-A755-399CD34D3C37}"/>
              </a:ext>
            </a:extLst>
          </p:cNvPr>
          <p:cNvSpPr txBox="1"/>
          <p:nvPr/>
        </p:nvSpPr>
        <p:spPr>
          <a:xfrm>
            <a:off x="4737832" y="7766147"/>
            <a:ext cx="9294804" cy="564257"/>
          </a:xfrm>
          <a:prstGeom prst="rect">
            <a:avLst/>
          </a:prstGeom>
        </p:spPr>
        <p:txBody>
          <a:bodyPr wrap="square" lIns="0" tIns="0" rIns="0" bIns="0" rtlCol="0" anchor="t">
            <a:spAutoFit/>
          </a:bodyPr>
          <a:lstStyle/>
          <a:p>
            <a:pPr algn="l">
              <a:lnSpc>
                <a:spcPts val="4416"/>
              </a:lnSpc>
            </a:pPr>
            <a:r>
              <a:rPr lang="en-US" sz="4000" dirty="0">
                <a:solidFill>
                  <a:schemeClr val="bg1"/>
                </a:solidFill>
                <a:latin typeface="Times New Roman" panose="02020603050405020304" pitchFamily="18" charset="0"/>
                <a:ea typeface="Asap"/>
                <a:cs typeface="Times New Roman" panose="02020603050405020304" pitchFamily="18" charset="0"/>
                <a:sym typeface="Asap"/>
              </a:rPr>
              <a:t>Presented by :- Batch-1 , Group-6 (AI-A)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61B70">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463869" y="419100"/>
            <a:ext cx="658167" cy="595940"/>
          </a:xfrm>
          <a:custGeom>
            <a:avLst/>
            <a:gdLst/>
            <a:ahLst/>
            <a:cxnLst/>
            <a:rect l="l" t="t" r="r" b="b"/>
            <a:pathLst>
              <a:path w="658167" h="595940">
                <a:moveTo>
                  <a:pt x="0" y="0"/>
                </a:moveTo>
                <a:lnTo>
                  <a:pt x="658167" y="0"/>
                </a:lnTo>
                <a:lnTo>
                  <a:pt x="658167" y="595940"/>
                </a:lnTo>
                <a:lnTo>
                  <a:pt x="0" y="5959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5004553" y="548059"/>
            <a:ext cx="8278893" cy="1050672"/>
          </a:xfrm>
          <a:prstGeom prst="rect">
            <a:avLst/>
          </a:prstGeom>
        </p:spPr>
        <p:txBody>
          <a:bodyPr lIns="0" tIns="0" rIns="0" bIns="0" rtlCol="0" anchor="t">
            <a:spAutoFit/>
          </a:bodyPr>
          <a:lstStyle/>
          <a:p>
            <a:pPr algn="ctr">
              <a:lnSpc>
                <a:spcPts val="8143"/>
              </a:lnSpc>
            </a:pPr>
            <a:r>
              <a:rPr lang="en-GB" sz="8550" b="1">
                <a:solidFill>
                  <a:srgbClr val="36E9FD"/>
                </a:solidFill>
                <a:latin typeface="Montserrat Semi-Bold"/>
                <a:ea typeface="Montserrat Semi-Bold"/>
                <a:cs typeface="Montserrat Semi-Bold"/>
                <a:sym typeface="Montserrat Semi-Bold"/>
              </a:rPr>
              <a:t>Results </a:t>
            </a:r>
            <a:endParaRPr lang="en-US" sz="8572" b="1" dirty="0">
              <a:solidFill>
                <a:srgbClr val="36E9FD"/>
              </a:solidFill>
              <a:latin typeface="Montserrat Semi-Bold"/>
              <a:ea typeface="Montserrat Semi-Bold"/>
              <a:cs typeface="Montserrat Semi-Bold"/>
              <a:sym typeface="Montserrat Semi-Bold"/>
            </a:endParaRPr>
          </a:p>
        </p:txBody>
      </p:sp>
      <p:sp>
        <p:nvSpPr>
          <p:cNvPr id="15" name="TextBox 15"/>
          <p:cNvSpPr txBox="1"/>
          <p:nvPr/>
        </p:nvSpPr>
        <p:spPr>
          <a:xfrm>
            <a:off x="1300724" y="1599114"/>
            <a:ext cx="1154372"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12</a:t>
            </a:r>
          </a:p>
        </p:txBody>
      </p:sp>
      <p:graphicFrame>
        <p:nvGraphicFramePr>
          <p:cNvPr id="17" name="Table 16">
            <a:extLst>
              <a:ext uri="{FF2B5EF4-FFF2-40B4-BE49-F238E27FC236}">
                <a16:creationId xmlns:a16="http://schemas.microsoft.com/office/drawing/2014/main" id="{537F95F8-1EA2-90EA-2B0B-5E2B1A531ADE}"/>
              </a:ext>
            </a:extLst>
          </p:cNvPr>
          <p:cNvGraphicFramePr>
            <a:graphicFrameLocks noGrp="1"/>
          </p:cNvGraphicFramePr>
          <p:nvPr>
            <p:extLst>
              <p:ext uri="{D42A27DB-BD31-4B8C-83A1-F6EECF244321}">
                <p14:modId xmlns:p14="http://schemas.microsoft.com/office/powerpoint/2010/main" val="3856219308"/>
              </p:ext>
            </p:extLst>
          </p:nvPr>
        </p:nvGraphicFramePr>
        <p:xfrm>
          <a:off x="2011101" y="2517493"/>
          <a:ext cx="14597526" cy="6721649"/>
        </p:xfrm>
        <a:graphic>
          <a:graphicData uri="http://schemas.openxmlformats.org/drawingml/2006/table">
            <a:tbl>
              <a:tblPr firstRow="1" bandRow="1">
                <a:tableStyleId>{5C22544A-7EE6-4342-B048-85BDC9FD1C3A}</a:tableStyleId>
              </a:tblPr>
              <a:tblGrid>
                <a:gridCol w="2432921">
                  <a:extLst>
                    <a:ext uri="{9D8B030D-6E8A-4147-A177-3AD203B41FA5}">
                      <a16:colId xmlns:a16="http://schemas.microsoft.com/office/drawing/2014/main" val="458751138"/>
                    </a:ext>
                  </a:extLst>
                </a:gridCol>
                <a:gridCol w="2432921">
                  <a:extLst>
                    <a:ext uri="{9D8B030D-6E8A-4147-A177-3AD203B41FA5}">
                      <a16:colId xmlns:a16="http://schemas.microsoft.com/office/drawing/2014/main" val="2504304413"/>
                    </a:ext>
                  </a:extLst>
                </a:gridCol>
                <a:gridCol w="2432921">
                  <a:extLst>
                    <a:ext uri="{9D8B030D-6E8A-4147-A177-3AD203B41FA5}">
                      <a16:colId xmlns:a16="http://schemas.microsoft.com/office/drawing/2014/main" val="4081199882"/>
                    </a:ext>
                  </a:extLst>
                </a:gridCol>
                <a:gridCol w="2432921">
                  <a:extLst>
                    <a:ext uri="{9D8B030D-6E8A-4147-A177-3AD203B41FA5}">
                      <a16:colId xmlns:a16="http://schemas.microsoft.com/office/drawing/2014/main" val="1530138189"/>
                    </a:ext>
                  </a:extLst>
                </a:gridCol>
                <a:gridCol w="2432921">
                  <a:extLst>
                    <a:ext uri="{9D8B030D-6E8A-4147-A177-3AD203B41FA5}">
                      <a16:colId xmlns:a16="http://schemas.microsoft.com/office/drawing/2014/main" val="1313714865"/>
                    </a:ext>
                  </a:extLst>
                </a:gridCol>
                <a:gridCol w="2432921">
                  <a:extLst>
                    <a:ext uri="{9D8B030D-6E8A-4147-A177-3AD203B41FA5}">
                      <a16:colId xmlns:a16="http://schemas.microsoft.com/office/drawing/2014/main" val="1177371116"/>
                    </a:ext>
                  </a:extLst>
                </a:gridCol>
              </a:tblGrid>
              <a:tr h="1087325">
                <a:tc>
                  <a:txBody>
                    <a:bodyPr/>
                    <a:lstStyle/>
                    <a:p>
                      <a:r>
                        <a:rPr lang="en-US" sz="2800"/>
                        <a:t>Inputs</a:t>
                      </a:r>
                    </a:p>
                  </a:txBody>
                  <a:tcPr/>
                </a:tc>
                <a:tc>
                  <a:txBody>
                    <a:bodyPr/>
                    <a:lstStyle/>
                    <a:p>
                      <a:r>
                        <a:rPr lang="en-US" sz="2800"/>
                        <a:t>Face Available</a:t>
                      </a:r>
                    </a:p>
                  </a:txBody>
                  <a:tcPr/>
                </a:tc>
                <a:tc>
                  <a:txBody>
                    <a:bodyPr/>
                    <a:lstStyle/>
                    <a:p>
                      <a:r>
                        <a:rPr lang="en-US" sz="2800"/>
                        <a:t>Face Detected</a:t>
                      </a:r>
                    </a:p>
                  </a:txBody>
                  <a:tcPr/>
                </a:tc>
                <a:tc>
                  <a:txBody>
                    <a:bodyPr/>
                    <a:lstStyle/>
                    <a:p>
                      <a:r>
                        <a:rPr lang="en-US" sz="2800"/>
                        <a:t>Accuracy</a:t>
                      </a:r>
                    </a:p>
                  </a:txBody>
                  <a:tcPr/>
                </a:tc>
                <a:tc>
                  <a:txBody>
                    <a:bodyPr/>
                    <a:lstStyle/>
                    <a:p>
                      <a:r>
                        <a:rPr lang="en-US" sz="2800"/>
                        <a:t>Precision</a:t>
                      </a:r>
                    </a:p>
                  </a:txBody>
                  <a:tcPr/>
                </a:tc>
                <a:tc>
                  <a:txBody>
                    <a:bodyPr/>
                    <a:lstStyle/>
                    <a:p>
                      <a:r>
                        <a:rPr lang="en-US" sz="2800"/>
                        <a:t>Recall</a:t>
                      </a:r>
                    </a:p>
                  </a:txBody>
                  <a:tcPr/>
                </a:tc>
                <a:extLst>
                  <a:ext uri="{0D108BD9-81ED-4DB2-BD59-A6C34878D82A}">
                    <a16:rowId xmlns:a16="http://schemas.microsoft.com/office/drawing/2014/main" val="374761691"/>
                  </a:ext>
                </a:extLst>
              </a:tr>
              <a:tr h="939054">
                <a:tc>
                  <a:txBody>
                    <a:bodyPr/>
                    <a:lstStyle/>
                    <a:p>
                      <a:r>
                        <a:rPr lang="en-US" sz="2800"/>
                        <a:t>Input 1</a:t>
                      </a:r>
                    </a:p>
                  </a:txBody>
                  <a:tcPr/>
                </a:tc>
                <a:tc>
                  <a:txBody>
                    <a:bodyPr/>
                    <a:lstStyle/>
                    <a:p>
                      <a:r>
                        <a:rPr lang="en-US" sz="2800"/>
                        <a:t>14</a:t>
                      </a:r>
                    </a:p>
                  </a:txBody>
                  <a:tcPr/>
                </a:tc>
                <a:tc>
                  <a:txBody>
                    <a:bodyPr/>
                    <a:lstStyle/>
                    <a:p>
                      <a:r>
                        <a:rPr lang="en-US" sz="2800"/>
                        <a:t>14</a:t>
                      </a:r>
                    </a:p>
                  </a:txBody>
                  <a:tcPr/>
                </a:tc>
                <a:tc>
                  <a:txBody>
                    <a:bodyPr/>
                    <a:lstStyle/>
                    <a:p>
                      <a:r>
                        <a:rPr lang="en-US" sz="2800"/>
                        <a:t>100 %</a:t>
                      </a:r>
                    </a:p>
                  </a:txBody>
                  <a:tcPr/>
                </a:tc>
                <a:tc>
                  <a:txBody>
                    <a:bodyPr/>
                    <a:lstStyle/>
                    <a:p>
                      <a:pPr lvl="0" algn="l">
                        <a:lnSpc>
                          <a:spcPct val="100000"/>
                        </a:lnSpc>
                        <a:spcBef>
                          <a:spcPts val="0"/>
                        </a:spcBef>
                        <a:spcAft>
                          <a:spcPts val="0"/>
                        </a:spcAft>
                        <a:buNone/>
                      </a:pPr>
                      <a:r>
                        <a:rPr lang="en-US" sz="2800" b="0" i="0" u="none" strike="noStrike" noProof="0">
                          <a:solidFill>
                            <a:srgbClr val="000000"/>
                          </a:solidFill>
                          <a:latin typeface="Calibri"/>
                        </a:rPr>
                        <a:t>100 %</a:t>
                      </a:r>
                    </a:p>
                  </a:txBody>
                  <a:tcPr/>
                </a:tc>
                <a:tc>
                  <a:txBody>
                    <a:bodyPr/>
                    <a:lstStyle/>
                    <a:p>
                      <a:pPr lvl="0">
                        <a:buNone/>
                      </a:pPr>
                      <a:r>
                        <a:rPr lang="en-US" sz="2800" b="0" i="0" u="none" strike="noStrike" noProof="0">
                          <a:solidFill>
                            <a:srgbClr val="000000"/>
                          </a:solidFill>
                          <a:latin typeface="Calibri"/>
                        </a:rPr>
                        <a:t>100 %</a:t>
                      </a:r>
                      <a:endParaRPr lang="en-US" sz="2800"/>
                    </a:p>
                  </a:txBody>
                  <a:tcPr/>
                </a:tc>
                <a:extLst>
                  <a:ext uri="{0D108BD9-81ED-4DB2-BD59-A6C34878D82A}">
                    <a16:rowId xmlns:a16="http://schemas.microsoft.com/office/drawing/2014/main" val="3988556454"/>
                  </a:ext>
                </a:extLst>
              </a:tr>
              <a:tr h="939054">
                <a:tc>
                  <a:txBody>
                    <a:bodyPr/>
                    <a:lstStyle/>
                    <a:p>
                      <a:r>
                        <a:rPr lang="en-US" sz="2800"/>
                        <a:t>Input 2</a:t>
                      </a:r>
                    </a:p>
                  </a:txBody>
                  <a:tcPr/>
                </a:tc>
                <a:tc>
                  <a:txBody>
                    <a:bodyPr/>
                    <a:lstStyle/>
                    <a:p>
                      <a:r>
                        <a:rPr lang="en-US" sz="2800"/>
                        <a:t>14</a:t>
                      </a:r>
                    </a:p>
                  </a:txBody>
                  <a:tcPr/>
                </a:tc>
                <a:tc>
                  <a:txBody>
                    <a:bodyPr/>
                    <a:lstStyle/>
                    <a:p>
                      <a:r>
                        <a:rPr lang="en-US" sz="2800"/>
                        <a:t>14</a:t>
                      </a:r>
                    </a:p>
                  </a:txBody>
                  <a:tcPr/>
                </a:tc>
                <a:tc>
                  <a:txBody>
                    <a:bodyPr/>
                    <a:lstStyle/>
                    <a:p>
                      <a:pPr lvl="0">
                        <a:buNone/>
                      </a:pPr>
                      <a:r>
                        <a:rPr lang="en-US" sz="2800" b="0" i="0" u="none" strike="noStrike" noProof="0">
                          <a:solidFill>
                            <a:srgbClr val="000000"/>
                          </a:solidFill>
                          <a:latin typeface="Calibri"/>
                        </a:rPr>
                        <a:t>100 %</a:t>
                      </a:r>
                      <a:endParaRPr lang="en-US" sz="2800"/>
                    </a:p>
                  </a:txBody>
                  <a:tcPr/>
                </a:tc>
                <a:tc>
                  <a:txBody>
                    <a:bodyPr/>
                    <a:lstStyle/>
                    <a:p>
                      <a:pPr lvl="0">
                        <a:buNone/>
                      </a:pPr>
                      <a:r>
                        <a:rPr lang="en-US" sz="2800" b="0" i="0" u="none" strike="noStrike" noProof="0">
                          <a:solidFill>
                            <a:srgbClr val="000000"/>
                          </a:solidFill>
                          <a:latin typeface="Calibri"/>
                        </a:rPr>
                        <a:t>100 %</a:t>
                      </a:r>
                      <a:endParaRPr lang="en-US" sz="2800"/>
                    </a:p>
                  </a:txBody>
                  <a:tcPr/>
                </a:tc>
                <a:tc>
                  <a:txBody>
                    <a:bodyPr/>
                    <a:lstStyle/>
                    <a:p>
                      <a:pPr lvl="0">
                        <a:buNone/>
                      </a:pPr>
                      <a:r>
                        <a:rPr lang="en-US" sz="2800" b="0" i="0" u="none" strike="noStrike" noProof="0">
                          <a:solidFill>
                            <a:srgbClr val="000000"/>
                          </a:solidFill>
                          <a:latin typeface="Calibri"/>
                        </a:rPr>
                        <a:t>100 %</a:t>
                      </a:r>
                      <a:endParaRPr lang="en-US" sz="2800"/>
                    </a:p>
                  </a:txBody>
                  <a:tcPr/>
                </a:tc>
                <a:extLst>
                  <a:ext uri="{0D108BD9-81ED-4DB2-BD59-A6C34878D82A}">
                    <a16:rowId xmlns:a16="http://schemas.microsoft.com/office/drawing/2014/main" val="681150239"/>
                  </a:ext>
                </a:extLst>
              </a:tr>
              <a:tr h="939054">
                <a:tc>
                  <a:txBody>
                    <a:bodyPr/>
                    <a:lstStyle/>
                    <a:p>
                      <a:r>
                        <a:rPr lang="en-US" sz="2800"/>
                        <a:t>Input 3</a:t>
                      </a:r>
                    </a:p>
                  </a:txBody>
                  <a:tcPr/>
                </a:tc>
                <a:tc>
                  <a:txBody>
                    <a:bodyPr/>
                    <a:lstStyle/>
                    <a:p>
                      <a:r>
                        <a:rPr lang="en-US" sz="2800"/>
                        <a:t>7</a:t>
                      </a:r>
                    </a:p>
                  </a:txBody>
                  <a:tcPr/>
                </a:tc>
                <a:tc>
                  <a:txBody>
                    <a:bodyPr/>
                    <a:lstStyle/>
                    <a:p>
                      <a:r>
                        <a:rPr lang="en-US" sz="2800"/>
                        <a:t>7</a:t>
                      </a:r>
                    </a:p>
                  </a:txBody>
                  <a:tcPr/>
                </a:tc>
                <a:tc>
                  <a:txBody>
                    <a:bodyPr/>
                    <a:lstStyle/>
                    <a:p>
                      <a:pPr lvl="0">
                        <a:buNone/>
                      </a:pPr>
                      <a:r>
                        <a:rPr lang="en-US" sz="2800" b="0" i="0" u="none" strike="noStrike" noProof="0">
                          <a:solidFill>
                            <a:srgbClr val="000000"/>
                          </a:solidFill>
                          <a:latin typeface="Calibri"/>
                        </a:rPr>
                        <a:t>100 %</a:t>
                      </a:r>
                      <a:endParaRPr lang="en-US" sz="2800"/>
                    </a:p>
                  </a:txBody>
                  <a:tcPr/>
                </a:tc>
                <a:tc>
                  <a:txBody>
                    <a:bodyPr/>
                    <a:lstStyle/>
                    <a:p>
                      <a:pPr lvl="0">
                        <a:buNone/>
                      </a:pPr>
                      <a:r>
                        <a:rPr lang="en-US" sz="2800" b="0" i="0" u="none" strike="noStrike" noProof="0">
                          <a:solidFill>
                            <a:srgbClr val="000000"/>
                          </a:solidFill>
                          <a:latin typeface="Calibri"/>
                        </a:rPr>
                        <a:t>100 %</a:t>
                      </a:r>
                      <a:endParaRPr lang="en-US" sz="2800"/>
                    </a:p>
                  </a:txBody>
                  <a:tcPr/>
                </a:tc>
                <a:tc>
                  <a:txBody>
                    <a:bodyPr/>
                    <a:lstStyle/>
                    <a:p>
                      <a:pPr lvl="0">
                        <a:buNone/>
                      </a:pPr>
                      <a:r>
                        <a:rPr lang="en-US" sz="2800" b="0" i="0" u="none" strike="noStrike" noProof="0">
                          <a:solidFill>
                            <a:srgbClr val="000000"/>
                          </a:solidFill>
                          <a:latin typeface="Calibri"/>
                        </a:rPr>
                        <a:t>100 %</a:t>
                      </a:r>
                      <a:endParaRPr lang="en-US" sz="2800"/>
                    </a:p>
                  </a:txBody>
                  <a:tcPr/>
                </a:tc>
                <a:extLst>
                  <a:ext uri="{0D108BD9-81ED-4DB2-BD59-A6C34878D82A}">
                    <a16:rowId xmlns:a16="http://schemas.microsoft.com/office/drawing/2014/main" val="1262645203"/>
                  </a:ext>
                </a:extLst>
              </a:tr>
              <a:tr h="939054">
                <a:tc>
                  <a:txBody>
                    <a:bodyPr/>
                    <a:lstStyle/>
                    <a:p>
                      <a:r>
                        <a:rPr lang="en-US" sz="2800"/>
                        <a:t>Input 4</a:t>
                      </a:r>
                    </a:p>
                  </a:txBody>
                  <a:tcPr/>
                </a:tc>
                <a:tc>
                  <a:txBody>
                    <a:bodyPr/>
                    <a:lstStyle/>
                    <a:p>
                      <a:r>
                        <a:rPr lang="en-US" sz="2800"/>
                        <a:t>3</a:t>
                      </a:r>
                    </a:p>
                  </a:txBody>
                  <a:tcPr/>
                </a:tc>
                <a:tc>
                  <a:txBody>
                    <a:bodyPr/>
                    <a:lstStyle/>
                    <a:p>
                      <a:r>
                        <a:rPr lang="en-US" sz="2800"/>
                        <a:t>3</a:t>
                      </a:r>
                    </a:p>
                  </a:txBody>
                  <a:tcPr/>
                </a:tc>
                <a:tc>
                  <a:txBody>
                    <a:bodyPr/>
                    <a:lstStyle/>
                    <a:p>
                      <a:pPr lvl="0">
                        <a:buNone/>
                      </a:pPr>
                      <a:r>
                        <a:rPr lang="en-US" sz="2800" b="0" i="0" u="none" strike="noStrike" noProof="0">
                          <a:solidFill>
                            <a:srgbClr val="000000"/>
                          </a:solidFill>
                          <a:latin typeface="Calibri"/>
                        </a:rPr>
                        <a:t>100 %</a:t>
                      </a:r>
                      <a:endParaRPr lang="en-US" sz="2800"/>
                    </a:p>
                  </a:txBody>
                  <a:tcPr/>
                </a:tc>
                <a:tc>
                  <a:txBody>
                    <a:bodyPr/>
                    <a:lstStyle/>
                    <a:p>
                      <a:pPr lvl="0">
                        <a:buNone/>
                      </a:pPr>
                      <a:r>
                        <a:rPr lang="en-US" sz="2800" b="0" i="0" u="none" strike="noStrike" noProof="0">
                          <a:solidFill>
                            <a:srgbClr val="000000"/>
                          </a:solidFill>
                          <a:latin typeface="Calibri"/>
                        </a:rPr>
                        <a:t>100 %</a:t>
                      </a:r>
                      <a:endParaRPr lang="en-US" sz="2800"/>
                    </a:p>
                  </a:txBody>
                  <a:tcPr/>
                </a:tc>
                <a:tc>
                  <a:txBody>
                    <a:bodyPr/>
                    <a:lstStyle/>
                    <a:p>
                      <a:pPr lvl="0">
                        <a:buNone/>
                      </a:pPr>
                      <a:r>
                        <a:rPr lang="en-US" sz="2800" b="0" i="0" u="none" strike="noStrike" noProof="0">
                          <a:solidFill>
                            <a:srgbClr val="000000"/>
                          </a:solidFill>
                          <a:latin typeface="Calibri"/>
                        </a:rPr>
                        <a:t>100 %</a:t>
                      </a:r>
                      <a:endParaRPr lang="en-US" sz="2800"/>
                    </a:p>
                  </a:txBody>
                  <a:tcPr/>
                </a:tc>
                <a:extLst>
                  <a:ext uri="{0D108BD9-81ED-4DB2-BD59-A6C34878D82A}">
                    <a16:rowId xmlns:a16="http://schemas.microsoft.com/office/drawing/2014/main" val="1084451010"/>
                  </a:ext>
                </a:extLst>
              </a:tr>
              <a:tr h="939054">
                <a:tc>
                  <a:txBody>
                    <a:bodyPr/>
                    <a:lstStyle/>
                    <a:p>
                      <a:r>
                        <a:rPr lang="en-US" sz="2800"/>
                        <a:t>Input 5</a:t>
                      </a:r>
                    </a:p>
                  </a:txBody>
                  <a:tcPr/>
                </a:tc>
                <a:tc>
                  <a:txBody>
                    <a:bodyPr/>
                    <a:lstStyle/>
                    <a:p>
                      <a:r>
                        <a:rPr lang="en-US" sz="2800"/>
                        <a:t>14</a:t>
                      </a:r>
                    </a:p>
                  </a:txBody>
                  <a:tcPr/>
                </a:tc>
                <a:tc>
                  <a:txBody>
                    <a:bodyPr/>
                    <a:lstStyle/>
                    <a:p>
                      <a:r>
                        <a:rPr lang="en-US" sz="2800"/>
                        <a:t>12</a:t>
                      </a:r>
                    </a:p>
                  </a:txBody>
                  <a:tcPr/>
                </a:tc>
                <a:tc>
                  <a:txBody>
                    <a:bodyPr/>
                    <a:lstStyle/>
                    <a:p>
                      <a:pPr lvl="0">
                        <a:buNone/>
                      </a:pPr>
                      <a:r>
                        <a:rPr lang="en-US" sz="2800" b="0" i="0" u="none" strike="noStrike" noProof="0">
                          <a:solidFill>
                            <a:srgbClr val="000000"/>
                          </a:solidFill>
                          <a:latin typeface="Calibri"/>
                        </a:rPr>
                        <a:t>85 %</a:t>
                      </a:r>
                      <a:endParaRPr lang="en-US" sz="2800"/>
                    </a:p>
                  </a:txBody>
                  <a:tcPr/>
                </a:tc>
                <a:tc>
                  <a:txBody>
                    <a:bodyPr/>
                    <a:lstStyle/>
                    <a:p>
                      <a:pPr lvl="0">
                        <a:buNone/>
                      </a:pPr>
                      <a:r>
                        <a:rPr lang="en-US" sz="2800" b="0" i="0" u="none" strike="noStrike" noProof="0">
                          <a:solidFill>
                            <a:srgbClr val="000000"/>
                          </a:solidFill>
                          <a:latin typeface="Calibri"/>
                        </a:rPr>
                        <a:t>100 %</a:t>
                      </a:r>
                      <a:endParaRPr lang="en-US" sz="2800"/>
                    </a:p>
                  </a:txBody>
                  <a:tcPr/>
                </a:tc>
                <a:tc>
                  <a:txBody>
                    <a:bodyPr/>
                    <a:lstStyle/>
                    <a:p>
                      <a:r>
                        <a:rPr lang="en-US" sz="2800"/>
                        <a:t>85.71 %</a:t>
                      </a:r>
                    </a:p>
                  </a:txBody>
                  <a:tcPr/>
                </a:tc>
                <a:extLst>
                  <a:ext uri="{0D108BD9-81ED-4DB2-BD59-A6C34878D82A}">
                    <a16:rowId xmlns:a16="http://schemas.microsoft.com/office/drawing/2014/main" val="2317926089"/>
                  </a:ext>
                </a:extLst>
              </a:tr>
              <a:tr h="939054">
                <a:tc>
                  <a:txBody>
                    <a:bodyPr/>
                    <a:lstStyle/>
                    <a:p>
                      <a:pPr lvl="0" algn="ctr">
                        <a:buNone/>
                      </a:pPr>
                      <a:r>
                        <a:rPr lang="en-US" sz="2800" b="1"/>
                        <a:t>TOTAL</a:t>
                      </a:r>
                    </a:p>
                  </a:txBody>
                  <a:tcPr/>
                </a:tc>
                <a:tc>
                  <a:txBody>
                    <a:bodyPr/>
                    <a:lstStyle/>
                    <a:p>
                      <a:pPr lvl="0">
                        <a:buNone/>
                      </a:pPr>
                      <a:r>
                        <a:rPr lang="en-US" sz="2800" b="1"/>
                        <a:t>52</a:t>
                      </a:r>
                    </a:p>
                  </a:txBody>
                  <a:tcPr/>
                </a:tc>
                <a:tc>
                  <a:txBody>
                    <a:bodyPr/>
                    <a:lstStyle/>
                    <a:p>
                      <a:pPr lvl="0">
                        <a:buNone/>
                      </a:pPr>
                      <a:r>
                        <a:rPr lang="en-US" sz="2800" b="1"/>
                        <a:t>50</a:t>
                      </a:r>
                    </a:p>
                  </a:txBody>
                  <a:tcPr/>
                </a:tc>
                <a:tc>
                  <a:txBody>
                    <a:bodyPr/>
                    <a:lstStyle/>
                    <a:p>
                      <a:pPr lvl="0">
                        <a:buNone/>
                      </a:pPr>
                      <a:r>
                        <a:rPr lang="en-US" sz="2800" b="1"/>
                        <a:t>97 %</a:t>
                      </a:r>
                    </a:p>
                  </a:txBody>
                  <a:tcPr/>
                </a:tc>
                <a:tc>
                  <a:txBody>
                    <a:bodyPr/>
                    <a:lstStyle/>
                    <a:p>
                      <a:pPr lvl="0">
                        <a:buNone/>
                      </a:pPr>
                      <a:r>
                        <a:rPr lang="en-US" sz="2800" b="1"/>
                        <a:t>100 %</a:t>
                      </a:r>
                    </a:p>
                  </a:txBody>
                  <a:tcPr/>
                </a:tc>
                <a:tc>
                  <a:txBody>
                    <a:bodyPr/>
                    <a:lstStyle/>
                    <a:p>
                      <a:pPr lvl="0">
                        <a:buNone/>
                      </a:pPr>
                      <a:r>
                        <a:rPr lang="en-US" sz="2800" b="1"/>
                        <a:t>97.14 %</a:t>
                      </a:r>
                    </a:p>
                  </a:txBody>
                  <a:tcPr/>
                </a:tc>
                <a:extLst>
                  <a:ext uri="{0D108BD9-81ED-4DB2-BD59-A6C34878D82A}">
                    <a16:rowId xmlns:a16="http://schemas.microsoft.com/office/drawing/2014/main" val="291584302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2A64">
                <a:alpha val="100000"/>
              </a:srgbClr>
            </a:gs>
            <a:gs pos="100000">
              <a:srgbClr val="414C9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572293" flipV="1">
            <a:off x="8617506" y="-3131115"/>
            <a:ext cx="19149891" cy="6989710"/>
          </a:xfrm>
          <a:custGeom>
            <a:avLst/>
            <a:gdLst/>
            <a:ahLst/>
            <a:cxnLst/>
            <a:rect l="l" t="t" r="r" b="b"/>
            <a:pathLst>
              <a:path w="19149891" h="6989710">
                <a:moveTo>
                  <a:pt x="0" y="6989710"/>
                </a:moveTo>
                <a:lnTo>
                  <a:pt x="19149891" y="6989710"/>
                </a:lnTo>
                <a:lnTo>
                  <a:pt x="19149891" y="0"/>
                </a:lnTo>
                <a:lnTo>
                  <a:pt x="0" y="0"/>
                </a:lnTo>
                <a:lnTo>
                  <a:pt x="0" y="6989710"/>
                </a:lnTo>
                <a:close/>
              </a:path>
            </a:pathLst>
          </a:custGeom>
          <a:blipFill>
            <a:blip r:embed="rId2">
              <a:alphaModFix amt="80000"/>
            </a:blip>
            <a:stretch>
              <a:fillRect/>
            </a:stretch>
          </a:blipFill>
        </p:spPr>
        <p:txBody>
          <a:bodyPr/>
          <a:lstStyle/>
          <a:p>
            <a:endParaRPr lang="en-US"/>
          </a:p>
        </p:txBody>
      </p:sp>
      <p:sp>
        <p:nvSpPr>
          <p:cNvPr id="3" name="Freeform 3"/>
          <p:cNvSpPr/>
          <p:nvPr/>
        </p:nvSpPr>
        <p:spPr>
          <a:xfrm>
            <a:off x="-601138" y="8519516"/>
            <a:ext cx="19149891" cy="6989710"/>
          </a:xfrm>
          <a:custGeom>
            <a:avLst/>
            <a:gdLst/>
            <a:ahLst/>
            <a:cxnLst/>
            <a:rect l="l" t="t" r="r" b="b"/>
            <a:pathLst>
              <a:path w="19149891" h="6989710">
                <a:moveTo>
                  <a:pt x="0" y="0"/>
                </a:moveTo>
                <a:lnTo>
                  <a:pt x="19149891" y="0"/>
                </a:lnTo>
                <a:lnTo>
                  <a:pt x="19149891" y="6989710"/>
                </a:lnTo>
                <a:lnTo>
                  <a:pt x="0" y="6989710"/>
                </a:lnTo>
                <a:lnTo>
                  <a:pt x="0" y="0"/>
                </a:lnTo>
                <a:close/>
              </a:path>
            </a:pathLst>
          </a:custGeom>
          <a:blipFill>
            <a:blip r:embed="rId2">
              <a:alphaModFix amt="80000"/>
            </a:blip>
            <a:stretch>
              <a:fillRect/>
            </a:stretch>
          </a:blipFill>
        </p:spPr>
        <p:txBody>
          <a:bodyPr/>
          <a:lstStyle/>
          <a:p>
            <a:endParaRPr lang="en-US"/>
          </a:p>
        </p:txBody>
      </p:sp>
      <p:sp>
        <p:nvSpPr>
          <p:cNvPr id="4" name="Freeform 4"/>
          <p:cNvSpPr/>
          <p:nvPr/>
        </p:nvSpPr>
        <p:spPr>
          <a:xfrm>
            <a:off x="457200" y="363740"/>
            <a:ext cx="658167" cy="595940"/>
          </a:xfrm>
          <a:custGeom>
            <a:avLst/>
            <a:gdLst/>
            <a:ahLst/>
            <a:cxnLst/>
            <a:rect l="l" t="t" r="r" b="b"/>
            <a:pathLst>
              <a:path w="658167" h="595940">
                <a:moveTo>
                  <a:pt x="0" y="0"/>
                </a:moveTo>
                <a:lnTo>
                  <a:pt x="658166" y="0"/>
                </a:lnTo>
                <a:lnTo>
                  <a:pt x="658166" y="595940"/>
                </a:lnTo>
                <a:lnTo>
                  <a:pt x="0" y="595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3" name="TextBox 13"/>
          <p:cNvSpPr txBox="1"/>
          <p:nvPr/>
        </p:nvSpPr>
        <p:spPr>
          <a:xfrm>
            <a:off x="16104928" y="1599114"/>
            <a:ext cx="705682"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11</a:t>
            </a:r>
          </a:p>
        </p:txBody>
      </p:sp>
      <p:sp>
        <p:nvSpPr>
          <p:cNvPr id="14" name="TextBox 13">
            <a:extLst>
              <a:ext uri="{FF2B5EF4-FFF2-40B4-BE49-F238E27FC236}">
                <a16:creationId xmlns:a16="http://schemas.microsoft.com/office/drawing/2014/main" id="{2B7B53BF-2060-946D-B08B-33A39851FCC1}"/>
              </a:ext>
            </a:extLst>
          </p:cNvPr>
          <p:cNvSpPr txBox="1"/>
          <p:nvPr/>
        </p:nvSpPr>
        <p:spPr>
          <a:xfrm>
            <a:off x="1477390" y="1149525"/>
            <a:ext cx="10307866" cy="1050672"/>
          </a:xfrm>
          <a:prstGeom prst="rect">
            <a:avLst/>
          </a:prstGeom>
        </p:spPr>
        <p:txBody>
          <a:bodyPr wrap="square" lIns="0" tIns="0" rIns="0" bIns="0" rtlCol="0" anchor="t">
            <a:spAutoFit/>
          </a:bodyPr>
          <a:lstStyle/>
          <a:p>
            <a:pPr algn="ctr">
              <a:lnSpc>
                <a:spcPts val="8143"/>
              </a:lnSpc>
            </a:pPr>
            <a:r>
              <a:rPr lang="en-GB" sz="8572" b="1" dirty="0">
                <a:solidFill>
                  <a:srgbClr val="36E9FD"/>
                </a:solidFill>
                <a:latin typeface="Montserrat Semi-Bold"/>
                <a:ea typeface="Montserrat Semi-Bold"/>
                <a:cs typeface="Montserrat Semi-Bold"/>
                <a:sym typeface="Montserrat Semi-Bold"/>
              </a:rPr>
              <a:t>Output snapshot:</a:t>
            </a:r>
            <a:endParaRPr lang="en-US" sz="8572" b="1" dirty="0">
              <a:solidFill>
                <a:srgbClr val="36E9FD"/>
              </a:solidFill>
              <a:latin typeface="Montserrat Semi-Bold"/>
              <a:ea typeface="Montserrat Semi-Bold"/>
              <a:cs typeface="Montserrat Semi-Bold"/>
              <a:sym typeface="Montserrat Semi-Bold"/>
            </a:endParaRPr>
          </a:p>
        </p:txBody>
      </p:sp>
      <p:pic>
        <p:nvPicPr>
          <p:cNvPr id="18" name="Picture 17" descr="A group of people sitting at desks&#10;&#10;Description automatically generated">
            <a:extLst>
              <a:ext uri="{FF2B5EF4-FFF2-40B4-BE49-F238E27FC236}">
                <a16:creationId xmlns:a16="http://schemas.microsoft.com/office/drawing/2014/main" id="{F94AA5FE-D375-CD6F-FE7D-5EC9202C21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6744" y="3543960"/>
            <a:ext cx="10307866" cy="5794397"/>
          </a:xfrm>
          <a:prstGeom prst="rect">
            <a:avLst/>
          </a:prstGeom>
        </p:spPr>
      </p:pic>
      <p:pic>
        <p:nvPicPr>
          <p:cNvPr id="20" name="Picture 19">
            <a:extLst>
              <a:ext uri="{FF2B5EF4-FFF2-40B4-BE49-F238E27FC236}">
                <a16:creationId xmlns:a16="http://schemas.microsoft.com/office/drawing/2014/main" id="{12B9DC7B-371C-3DED-4756-F453FDA8F765}"/>
              </a:ext>
            </a:extLst>
          </p:cNvPr>
          <p:cNvPicPr>
            <a:picLocks noChangeAspect="1"/>
          </p:cNvPicPr>
          <p:nvPr/>
        </p:nvPicPr>
        <p:blipFill>
          <a:blip r:embed="rId6"/>
          <a:srcRect t="4761" r="34563"/>
          <a:stretch/>
        </p:blipFill>
        <p:spPr>
          <a:xfrm>
            <a:off x="1115367" y="3475228"/>
            <a:ext cx="5736926" cy="5946949"/>
          </a:xfrm>
          <a:prstGeom prst="rect">
            <a:avLst/>
          </a:prstGeom>
        </p:spPr>
      </p:pic>
      <p:grpSp>
        <p:nvGrpSpPr>
          <p:cNvPr id="21" name="Group 3">
            <a:extLst>
              <a:ext uri="{FF2B5EF4-FFF2-40B4-BE49-F238E27FC236}">
                <a16:creationId xmlns:a16="http://schemas.microsoft.com/office/drawing/2014/main" id="{6FEE2DC1-50DF-ADF2-037E-C91E642F8E1F}"/>
              </a:ext>
            </a:extLst>
          </p:cNvPr>
          <p:cNvGrpSpPr/>
          <p:nvPr/>
        </p:nvGrpSpPr>
        <p:grpSpPr>
          <a:xfrm>
            <a:off x="2468879" y="9509824"/>
            <a:ext cx="3351671" cy="666666"/>
            <a:chOff x="0" y="0"/>
            <a:chExt cx="1768157" cy="406400"/>
          </a:xfrm>
        </p:grpSpPr>
        <p:sp>
          <p:nvSpPr>
            <p:cNvPr id="22" name="Freeform 4">
              <a:extLst>
                <a:ext uri="{FF2B5EF4-FFF2-40B4-BE49-F238E27FC236}">
                  <a16:creationId xmlns:a16="http://schemas.microsoft.com/office/drawing/2014/main" id="{447E2909-DF21-1F0A-D4CF-2BE7E7F05C2B}"/>
                </a:ext>
              </a:extLst>
            </p:cNvPr>
            <p:cNvSpPr/>
            <p:nvPr/>
          </p:nvSpPr>
          <p:spPr>
            <a:xfrm>
              <a:off x="0" y="0"/>
              <a:ext cx="1768157" cy="406400"/>
            </a:xfrm>
            <a:custGeom>
              <a:avLst/>
              <a:gdLst/>
              <a:ahLst/>
              <a:cxnLst/>
              <a:rect l="l" t="t" r="r" b="b"/>
              <a:pathLst>
                <a:path w="1768157" h="406400">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txBody>
            <a:bodyPr/>
            <a:lstStyle/>
            <a:p>
              <a:endParaRPr lang="en-US" dirty="0"/>
            </a:p>
          </p:txBody>
        </p:sp>
        <p:sp>
          <p:nvSpPr>
            <p:cNvPr id="23" name="TextBox 5">
              <a:extLst>
                <a:ext uri="{FF2B5EF4-FFF2-40B4-BE49-F238E27FC236}">
                  <a16:creationId xmlns:a16="http://schemas.microsoft.com/office/drawing/2014/main" id="{EEFFDFEF-6745-FCE2-029E-3FFF42CAF3A6}"/>
                </a:ext>
              </a:extLst>
            </p:cNvPr>
            <p:cNvSpPr txBox="1"/>
            <p:nvPr/>
          </p:nvSpPr>
          <p:spPr>
            <a:xfrm>
              <a:off x="0" y="-38100"/>
              <a:ext cx="1768157" cy="444500"/>
            </a:xfrm>
            <a:prstGeom prst="rect">
              <a:avLst/>
            </a:prstGeom>
          </p:spPr>
          <p:txBody>
            <a:bodyPr lIns="50800" tIns="50800" rIns="50800" bIns="50800" rtlCol="0" anchor="ctr"/>
            <a:lstStyle/>
            <a:p>
              <a:pPr algn="ctr">
                <a:lnSpc>
                  <a:spcPts val="2083"/>
                </a:lnSpc>
              </a:pPr>
              <a:endParaRPr/>
            </a:p>
          </p:txBody>
        </p:sp>
      </p:grpSp>
      <p:grpSp>
        <p:nvGrpSpPr>
          <p:cNvPr id="24" name="Group 3">
            <a:extLst>
              <a:ext uri="{FF2B5EF4-FFF2-40B4-BE49-F238E27FC236}">
                <a16:creationId xmlns:a16="http://schemas.microsoft.com/office/drawing/2014/main" id="{C574646E-E73B-04EB-17E4-7D20FB5252BF}"/>
              </a:ext>
            </a:extLst>
          </p:cNvPr>
          <p:cNvGrpSpPr/>
          <p:nvPr/>
        </p:nvGrpSpPr>
        <p:grpSpPr>
          <a:xfrm>
            <a:off x="10463096" y="9438165"/>
            <a:ext cx="3427871" cy="787875"/>
            <a:chOff x="0" y="0"/>
            <a:chExt cx="1768157" cy="406400"/>
          </a:xfrm>
        </p:grpSpPr>
        <p:sp>
          <p:nvSpPr>
            <p:cNvPr id="25" name="Freeform 4">
              <a:extLst>
                <a:ext uri="{FF2B5EF4-FFF2-40B4-BE49-F238E27FC236}">
                  <a16:creationId xmlns:a16="http://schemas.microsoft.com/office/drawing/2014/main" id="{64F61EB2-0C17-2C64-FC68-BE01879AE544}"/>
                </a:ext>
              </a:extLst>
            </p:cNvPr>
            <p:cNvSpPr/>
            <p:nvPr/>
          </p:nvSpPr>
          <p:spPr>
            <a:xfrm>
              <a:off x="0" y="0"/>
              <a:ext cx="1768157" cy="406400"/>
            </a:xfrm>
            <a:custGeom>
              <a:avLst/>
              <a:gdLst/>
              <a:ahLst/>
              <a:cxnLst/>
              <a:rect l="l" t="t" r="r" b="b"/>
              <a:pathLst>
                <a:path w="1768157" h="406400">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txBody>
            <a:bodyPr/>
            <a:lstStyle/>
            <a:p>
              <a:endParaRPr lang="en-US"/>
            </a:p>
          </p:txBody>
        </p:sp>
        <p:sp>
          <p:nvSpPr>
            <p:cNvPr id="26" name="TextBox 5">
              <a:extLst>
                <a:ext uri="{FF2B5EF4-FFF2-40B4-BE49-F238E27FC236}">
                  <a16:creationId xmlns:a16="http://schemas.microsoft.com/office/drawing/2014/main" id="{083B8796-A63C-A881-5D41-E923D203833B}"/>
                </a:ext>
              </a:extLst>
            </p:cNvPr>
            <p:cNvSpPr txBox="1"/>
            <p:nvPr/>
          </p:nvSpPr>
          <p:spPr>
            <a:xfrm>
              <a:off x="0" y="-38100"/>
              <a:ext cx="1768157" cy="444500"/>
            </a:xfrm>
            <a:prstGeom prst="rect">
              <a:avLst/>
            </a:prstGeom>
          </p:spPr>
          <p:txBody>
            <a:bodyPr lIns="50800" tIns="50800" rIns="50800" bIns="50800" rtlCol="0" anchor="ctr"/>
            <a:lstStyle/>
            <a:p>
              <a:pPr algn="ctr">
                <a:lnSpc>
                  <a:spcPts val="2083"/>
                </a:lnSpc>
              </a:pPr>
              <a:endParaRPr/>
            </a:p>
          </p:txBody>
        </p:sp>
      </p:grpSp>
      <p:sp>
        <p:nvSpPr>
          <p:cNvPr id="27" name="TextBox 8">
            <a:extLst>
              <a:ext uri="{FF2B5EF4-FFF2-40B4-BE49-F238E27FC236}">
                <a16:creationId xmlns:a16="http://schemas.microsoft.com/office/drawing/2014/main" id="{C76D7580-1B69-3DEC-EBCC-6AD1A49C67F1}"/>
              </a:ext>
            </a:extLst>
          </p:cNvPr>
          <p:cNvSpPr txBox="1"/>
          <p:nvPr/>
        </p:nvSpPr>
        <p:spPr>
          <a:xfrm>
            <a:off x="2972610" y="9760033"/>
            <a:ext cx="2817460" cy="255904"/>
          </a:xfrm>
          <a:prstGeom prst="rect">
            <a:avLst/>
          </a:prstGeom>
        </p:spPr>
        <p:txBody>
          <a:bodyPr wrap="square" lIns="0" tIns="0" rIns="0" bIns="0" rtlCol="0" anchor="t">
            <a:spAutoFit/>
          </a:bodyPr>
          <a:lstStyle/>
          <a:p>
            <a:pPr algn="l">
              <a:lnSpc>
                <a:spcPts val="1897"/>
              </a:lnSpc>
            </a:pPr>
            <a:r>
              <a:rPr lang="en-GB" sz="1997" b="1" dirty="0">
                <a:solidFill>
                  <a:srgbClr val="FFFFFF"/>
                </a:solidFill>
                <a:latin typeface="DM Sans Bold"/>
                <a:ea typeface="DM Sans Bold"/>
                <a:cs typeface="DM Sans Bold"/>
                <a:sym typeface="DM Sans Bold"/>
              </a:rPr>
              <a:t>Recognized faces list</a:t>
            </a:r>
            <a:endParaRPr lang="en-US" sz="1997" b="1" dirty="0">
              <a:solidFill>
                <a:srgbClr val="FFFFFF"/>
              </a:solidFill>
              <a:latin typeface="DM Sans Bold"/>
              <a:ea typeface="DM Sans Bold"/>
              <a:cs typeface="DM Sans Bold"/>
              <a:sym typeface="DM Sans Bold"/>
            </a:endParaRPr>
          </a:p>
        </p:txBody>
      </p:sp>
      <p:sp>
        <p:nvSpPr>
          <p:cNvPr id="28" name="TextBox 8">
            <a:extLst>
              <a:ext uri="{FF2B5EF4-FFF2-40B4-BE49-F238E27FC236}">
                <a16:creationId xmlns:a16="http://schemas.microsoft.com/office/drawing/2014/main" id="{A3A864E1-9445-9EFD-905D-125D25D36A3F}"/>
              </a:ext>
            </a:extLst>
          </p:cNvPr>
          <p:cNvSpPr txBox="1"/>
          <p:nvPr/>
        </p:nvSpPr>
        <p:spPr>
          <a:xfrm>
            <a:off x="11201400" y="9630789"/>
            <a:ext cx="2442950" cy="499560"/>
          </a:xfrm>
          <a:prstGeom prst="rect">
            <a:avLst/>
          </a:prstGeom>
        </p:spPr>
        <p:txBody>
          <a:bodyPr wrap="square" lIns="0" tIns="0" rIns="0" bIns="0" rtlCol="0" anchor="t">
            <a:spAutoFit/>
          </a:bodyPr>
          <a:lstStyle/>
          <a:p>
            <a:pPr algn="l">
              <a:lnSpc>
                <a:spcPts val="1897"/>
              </a:lnSpc>
            </a:pPr>
            <a:r>
              <a:rPr lang="en-GB" sz="1997" b="1" dirty="0">
                <a:solidFill>
                  <a:srgbClr val="FFFFFF"/>
                </a:solidFill>
                <a:latin typeface="DM Sans Bold"/>
                <a:ea typeface="DM Sans Bold"/>
                <a:cs typeface="DM Sans Bold"/>
                <a:sym typeface="DM Sans Bold"/>
              </a:rPr>
              <a:t>Recognized faces in the Input</a:t>
            </a:r>
            <a:endParaRPr lang="en-US" sz="1997" b="1" dirty="0">
              <a:solidFill>
                <a:srgbClr val="FFFFFF"/>
              </a:solidFill>
              <a:latin typeface="DM Sans Bold"/>
              <a:ea typeface="DM Sans Bold"/>
              <a:cs typeface="DM Sans Bold"/>
              <a:sym typeface="DM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61B70">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57720" y="571500"/>
            <a:ext cx="658167" cy="595940"/>
          </a:xfrm>
          <a:custGeom>
            <a:avLst/>
            <a:gdLst/>
            <a:ahLst/>
            <a:cxnLst/>
            <a:rect l="l" t="t" r="r" b="b"/>
            <a:pathLst>
              <a:path w="658167" h="595940">
                <a:moveTo>
                  <a:pt x="0" y="0"/>
                </a:moveTo>
                <a:lnTo>
                  <a:pt x="658166" y="0"/>
                </a:lnTo>
                <a:lnTo>
                  <a:pt x="658166" y="595940"/>
                </a:lnTo>
                <a:lnTo>
                  <a:pt x="0" y="5959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5943600" y="713905"/>
            <a:ext cx="10867010" cy="2129545"/>
          </a:xfrm>
          <a:prstGeom prst="rect">
            <a:avLst/>
          </a:prstGeom>
        </p:spPr>
        <p:txBody>
          <a:bodyPr wrap="square" lIns="0" tIns="0" rIns="0" bIns="0" rtlCol="0" anchor="t">
            <a:spAutoFit/>
          </a:bodyPr>
          <a:lstStyle/>
          <a:p>
            <a:pPr algn="l">
              <a:lnSpc>
                <a:spcPts val="8143"/>
              </a:lnSpc>
            </a:pPr>
            <a:r>
              <a:rPr lang="en-US" sz="8000" b="1" dirty="0">
                <a:solidFill>
                  <a:srgbClr val="36E9FD"/>
                </a:solidFill>
                <a:latin typeface="Montserrat Semi-Bold"/>
                <a:ea typeface="Montserrat Semi-Bold"/>
                <a:cs typeface="Montserrat Semi-Bold"/>
                <a:sym typeface="Montserrat Semi-Bold"/>
              </a:rPr>
              <a:t>Challenges and                                                                  Opportunities</a:t>
            </a:r>
          </a:p>
        </p:txBody>
      </p:sp>
      <p:sp>
        <p:nvSpPr>
          <p:cNvPr id="10" name="TextBox 10"/>
          <p:cNvSpPr txBox="1"/>
          <p:nvPr/>
        </p:nvSpPr>
        <p:spPr>
          <a:xfrm>
            <a:off x="7043091" y="3443554"/>
            <a:ext cx="9767519" cy="5474640"/>
          </a:xfrm>
          <a:prstGeom prst="rect">
            <a:avLst/>
          </a:prstGeom>
        </p:spPr>
        <p:txBody>
          <a:bodyPr lIns="0" tIns="0" rIns="0" bIns="0" rtlCol="0" anchor="t">
            <a:spAutoFit/>
          </a:bodyPr>
          <a:lstStyle/>
          <a:p>
            <a:pPr algn="l">
              <a:lnSpc>
                <a:spcPts val="3319"/>
              </a:lnSpc>
            </a:pPr>
            <a:r>
              <a:rPr lang="en-GB" sz="3000" b="1" dirty="0">
                <a:solidFill>
                  <a:schemeClr val="bg1"/>
                </a:solidFill>
              </a:rPr>
              <a:t>Challenges faced</a:t>
            </a:r>
          </a:p>
          <a:p>
            <a:pPr marL="457200" indent="-457200" algn="l">
              <a:lnSpc>
                <a:spcPts val="3319"/>
              </a:lnSpc>
              <a:buFont typeface="Wingdings" panose="05000000000000000000" pitchFamily="2" charset="2"/>
              <a:buChar char="Ø"/>
            </a:pPr>
            <a:r>
              <a:rPr lang="en-GB" sz="2800" b="1" dirty="0">
                <a:solidFill>
                  <a:schemeClr val="bg1"/>
                </a:solidFill>
              </a:rPr>
              <a:t>Lighting Conditions</a:t>
            </a:r>
            <a:r>
              <a:rPr lang="en-GB" sz="2800" dirty="0">
                <a:solidFill>
                  <a:schemeClr val="bg1"/>
                </a:solidFill>
              </a:rPr>
              <a:t>: Variations in illumination affected face detection and recognition accuracy.</a:t>
            </a:r>
          </a:p>
          <a:p>
            <a:pPr marL="457200" indent="-457200" algn="l">
              <a:lnSpc>
                <a:spcPts val="3319"/>
              </a:lnSpc>
              <a:buFont typeface="Wingdings" panose="05000000000000000000" pitchFamily="2" charset="2"/>
              <a:buChar char="Ø"/>
            </a:pPr>
            <a:r>
              <a:rPr lang="en-GB" sz="2800" b="1" dirty="0">
                <a:solidFill>
                  <a:schemeClr val="bg1"/>
                </a:solidFill>
              </a:rPr>
              <a:t>Pose Variations</a:t>
            </a:r>
            <a:r>
              <a:rPr lang="en-GB" sz="2800" dirty="0">
                <a:solidFill>
                  <a:schemeClr val="bg1"/>
                </a:solidFill>
              </a:rPr>
              <a:t>: Non-frontal or tilted faces reduced recognition performance.</a:t>
            </a:r>
          </a:p>
          <a:p>
            <a:pPr marL="457200" indent="-457200" algn="l">
              <a:lnSpc>
                <a:spcPts val="3319"/>
              </a:lnSpc>
              <a:buFont typeface="Wingdings" panose="05000000000000000000" pitchFamily="2" charset="2"/>
              <a:buChar char="Ø"/>
            </a:pPr>
            <a:r>
              <a:rPr lang="en-GB" sz="2800" b="1" dirty="0">
                <a:solidFill>
                  <a:schemeClr val="bg1"/>
                </a:solidFill>
              </a:rPr>
              <a:t>Overlapping Faces</a:t>
            </a:r>
            <a:r>
              <a:rPr lang="en-GB" sz="2800" dirty="0">
                <a:solidFill>
                  <a:schemeClr val="bg1"/>
                </a:solidFill>
              </a:rPr>
              <a:t>: Close proximity of individuals in group photos caused detection issues.</a:t>
            </a:r>
          </a:p>
          <a:p>
            <a:pPr marL="457200" indent="-457200" algn="l">
              <a:lnSpc>
                <a:spcPts val="3319"/>
              </a:lnSpc>
              <a:buFont typeface="Wingdings" panose="05000000000000000000" pitchFamily="2" charset="2"/>
              <a:buChar char="Ø"/>
            </a:pPr>
            <a:r>
              <a:rPr lang="en-GB" sz="2800" b="1" dirty="0">
                <a:solidFill>
                  <a:schemeClr val="bg1"/>
                </a:solidFill>
              </a:rPr>
              <a:t>Real-Time Constraints</a:t>
            </a:r>
            <a:r>
              <a:rPr lang="en-GB" sz="2800" dirty="0">
                <a:solidFill>
                  <a:schemeClr val="bg1"/>
                </a:solidFill>
              </a:rPr>
              <a:t>: Processing large group images quickly posed computational challenges.</a:t>
            </a:r>
          </a:p>
          <a:p>
            <a:pPr algn="l">
              <a:lnSpc>
                <a:spcPts val="3319"/>
              </a:lnSpc>
            </a:pPr>
            <a:r>
              <a:rPr lang="en-GB" sz="3000" b="1" dirty="0">
                <a:solidFill>
                  <a:schemeClr val="bg1"/>
                </a:solidFill>
              </a:rPr>
              <a:t>Future Scope</a:t>
            </a:r>
          </a:p>
          <a:p>
            <a:pPr marL="457200" indent="-457200" algn="l">
              <a:lnSpc>
                <a:spcPts val="3319"/>
              </a:lnSpc>
              <a:buFont typeface="Wingdings" panose="05000000000000000000" pitchFamily="2" charset="2"/>
              <a:buChar char="Ø"/>
            </a:pPr>
            <a:r>
              <a:rPr lang="en-GB" sz="2800" b="1" dirty="0">
                <a:solidFill>
                  <a:schemeClr val="bg1"/>
                </a:solidFill>
              </a:rPr>
              <a:t>Cloud-Based System</a:t>
            </a:r>
            <a:r>
              <a:rPr lang="en-GB" sz="2800" dirty="0">
                <a:solidFill>
                  <a:schemeClr val="bg1"/>
                </a:solidFill>
              </a:rPr>
              <a:t>: Develop a cloud-based platform for remote access and centralized attendance management.</a:t>
            </a:r>
          </a:p>
          <a:p>
            <a:pPr algn="l">
              <a:lnSpc>
                <a:spcPts val="3319"/>
              </a:lnSpc>
            </a:pPr>
            <a:endParaRPr lang="en-US" sz="2573" i="1" dirty="0">
              <a:solidFill>
                <a:schemeClr val="bg1"/>
              </a:solidFill>
              <a:latin typeface="Raleway Italics"/>
              <a:ea typeface="Raleway Italics"/>
              <a:cs typeface="Raleway Italics"/>
              <a:sym typeface="Raleway Italics"/>
            </a:endParaRPr>
          </a:p>
        </p:txBody>
      </p:sp>
      <p:grpSp>
        <p:nvGrpSpPr>
          <p:cNvPr id="11" name="Group 11"/>
          <p:cNvGrpSpPr>
            <a:grpSpLocks noChangeAspect="1"/>
          </p:cNvGrpSpPr>
          <p:nvPr/>
        </p:nvGrpSpPr>
        <p:grpSpPr>
          <a:xfrm>
            <a:off x="746719" y="2150946"/>
            <a:ext cx="5985108" cy="5985108"/>
            <a:chOff x="0" y="0"/>
            <a:chExt cx="14840029" cy="14840029"/>
          </a:xfrm>
        </p:grpSpPr>
        <p:sp>
          <p:nvSpPr>
            <p:cNvPr id="12" name="Freeform 1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txBody>
            <a:bodyPr/>
            <a:lstStyle/>
            <a:p>
              <a:endParaRPr lang="en-US"/>
            </a:p>
          </p:txBody>
        </p:sp>
        <p:sp>
          <p:nvSpPr>
            <p:cNvPr id="13" name="Freeform 1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4" name="Freeform 14"/>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r="-24572"/>
              </a:stretch>
            </a:blipFill>
          </p:spPr>
          <p:txBody>
            <a:bodyPr/>
            <a:lstStyle/>
            <a:p>
              <a:endParaRPr lang="en-US"/>
            </a:p>
          </p:txBody>
        </p:sp>
      </p:grpSp>
      <p:sp>
        <p:nvSpPr>
          <p:cNvPr id="15" name="Freeform 15"/>
          <p:cNvSpPr/>
          <p:nvPr/>
        </p:nvSpPr>
        <p:spPr>
          <a:xfrm>
            <a:off x="1146878" y="2150946"/>
            <a:ext cx="1382962" cy="1382962"/>
          </a:xfrm>
          <a:custGeom>
            <a:avLst/>
            <a:gdLst/>
            <a:ahLst/>
            <a:cxnLst/>
            <a:rect l="l" t="t" r="r" b="b"/>
            <a:pathLst>
              <a:path w="1382962" h="1382962">
                <a:moveTo>
                  <a:pt x="0" y="0"/>
                </a:moveTo>
                <a:lnTo>
                  <a:pt x="1382962" y="0"/>
                </a:lnTo>
                <a:lnTo>
                  <a:pt x="1382962" y="1382962"/>
                </a:lnTo>
                <a:lnTo>
                  <a:pt x="0" y="13829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16104928" y="1599114"/>
            <a:ext cx="705682"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14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AD69C-8216-CA59-098A-03A3D66FFC5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79BD822-93A2-0000-B90C-D96E7B54F531}"/>
              </a:ext>
            </a:extLst>
          </p:cNvPr>
          <p:cNvSpPr/>
          <p:nvPr/>
        </p:nvSpPr>
        <p:spPr>
          <a:xfrm rot="1572293">
            <a:off x="-5799371" y="6668368"/>
            <a:ext cx="19149891" cy="6989710"/>
          </a:xfrm>
          <a:custGeom>
            <a:avLst/>
            <a:gdLst/>
            <a:ahLst/>
            <a:cxnLst/>
            <a:rect l="l" t="t" r="r" b="b"/>
            <a:pathLst>
              <a:path w="19149891" h="6989710">
                <a:moveTo>
                  <a:pt x="0" y="0"/>
                </a:moveTo>
                <a:lnTo>
                  <a:pt x="19149891" y="0"/>
                </a:lnTo>
                <a:lnTo>
                  <a:pt x="19149891" y="6989710"/>
                </a:lnTo>
                <a:lnTo>
                  <a:pt x="0" y="6989710"/>
                </a:lnTo>
                <a:lnTo>
                  <a:pt x="0" y="0"/>
                </a:lnTo>
                <a:close/>
              </a:path>
            </a:pathLst>
          </a:custGeom>
          <a:blipFill>
            <a:blip r:embed="rId2">
              <a:alphaModFix amt="80000"/>
            </a:blip>
            <a:stretch>
              <a:fillRect/>
            </a:stretch>
          </a:blipFill>
        </p:spPr>
        <p:txBody>
          <a:bodyPr/>
          <a:lstStyle/>
          <a:p>
            <a:endParaRPr lang="en-US"/>
          </a:p>
        </p:txBody>
      </p:sp>
      <p:sp>
        <p:nvSpPr>
          <p:cNvPr id="3" name="Freeform 3">
            <a:extLst>
              <a:ext uri="{FF2B5EF4-FFF2-40B4-BE49-F238E27FC236}">
                <a16:creationId xmlns:a16="http://schemas.microsoft.com/office/drawing/2014/main" id="{54071C92-63B6-46E4-97F4-34089CB8A964}"/>
              </a:ext>
            </a:extLst>
          </p:cNvPr>
          <p:cNvSpPr/>
          <p:nvPr/>
        </p:nvSpPr>
        <p:spPr>
          <a:xfrm>
            <a:off x="2052822" y="3071015"/>
            <a:ext cx="3970782" cy="8229600"/>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3"/>
            <a:stretch>
              <a:fillRect/>
            </a:stretch>
          </a:blipFill>
        </p:spPr>
        <p:txBody>
          <a:bodyPr/>
          <a:lstStyle/>
          <a:p>
            <a:endParaRPr lang="en-US"/>
          </a:p>
        </p:txBody>
      </p:sp>
      <p:sp>
        <p:nvSpPr>
          <p:cNvPr id="4" name="Freeform 4">
            <a:extLst>
              <a:ext uri="{FF2B5EF4-FFF2-40B4-BE49-F238E27FC236}">
                <a16:creationId xmlns:a16="http://schemas.microsoft.com/office/drawing/2014/main" id="{8A305854-381A-F157-AAA9-BE85341561D6}"/>
              </a:ext>
            </a:extLst>
          </p:cNvPr>
          <p:cNvSpPr/>
          <p:nvPr/>
        </p:nvSpPr>
        <p:spPr>
          <a:xfrm>
            <a:off x="3775575" y="2080415"/>
            <a:ext cx="2691369" cy="2691369"/>
          </a:xfrm>
          <a:custGeom>
            <a:avLst/>
            <a:gdLst/>
            <a:ahLst/>
            <a:cxnLst/>
            <a:rect l="l" t="t" r="r" b="b"/>
            <a:pathLst>
              <a:path w="2691369" h="2691369">
                <a:moveTo>
                  <a:pt x="0" y="0"/>
                </a:moveTo>
                <a:lnTo>
                  <a:pt x="2691368" y="0"/>
                </a:lnTo>
                <a:lnTo>
                  <a:pt x="2691368" y="2691368"/>
                </a:lnTo>
                <a:lnTo>
                  <a:pt x="0" y="26913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37518081-7A47-5B4C-6AFC-E94B33E7433D}"/>
              </a:ext>
            </a:extLst>
          </p:cNvPr>
          <p:cNvSpPr/>
          <p:nvPr/>
        </p:nvSpPr>
        <p:spPr>
          <a:xfrm rot="1572293" flipV="1">
            <a:off x="8920761" y="-3494855"/>
            <a:ext cx="19149891" cy="6989710"/>
          </a:xfrm>
          <a:custGeom>
            <a:avLst/>
            <a:gdLst/>
            <a:ahLst/>
            <a:cxnLst/>
            <a:rect l="l" t="t" r="r" b="b"/>
            <a:pathLst>
              <a:path w="19149891" h="6989710">
                <a:moveTo>
                  <a:pt x="0" y="6989710"/>
                </a:moveTo>
                <a:lnTo>
                  <a:pt x="19149891" y="6989710"/>
                </a:lnTo>
                <a:lnTo>
                  <a:pt x="19149891" y="0"/>
                </a:lnTo>
                <a:lnTo>
                  <a:pt x="0" y="0"/>
                </a:lnTo>
                <a:lnTo>
                  <a:pt x="0" y="6989710"/>
                </a:lnTo>
                <a:close/>
              </a:path>
            </a:pathLst>
          </a:custGeom>
          <a:blipFill>
            <a:blip r:embed="rId2">
              <a:alphaModFix amt="80000"/>
            </a:blip>
            <a:stretch>
              <a:fillRect/>
            </a:stretch>
          </a:blipFill>
        </p:spPr>
        <p:txBody>
          <a:bodyPr/>
          <a:lstStyle/>
          <a:p>
            <a:endParaRPr lang="en-US"/>
          </a:p>
        </p:txBody>
      </p:sp>
      <p:sp>
        <p:nvSpPr>
          <p:cNvPr id="6" name="Freeform 6">
            <a:extLst>
              <a:ext uri="{FF2B5EF4-FFF2-40B4-BE49-F238E27FC236}">
                <a16:creationId xmlns:a16="http://schemas.microsoft.com/office/drawing/2014/main" id="{DCB7BD98-8E05-C875-5583-BE3A5B8FFFEF}"/>
              </a:ext>
            </a:extLst>
          </p:cNvPr>
          <p:cNvSpPr/>
          <p:nvPr/>
        </p:nvSpPr>
        <p:spPr>
          <a:xfrm>
            <a:off x="381000" y="495300"/>
            <a:ext cx="658167" cy="595940"/>
          </a:xfrm>
          <a:custGeom>
            <a:avLst/>
            <a:gdLst/>
            <a:ahLst/>
            <a:cxnLst/>
            <a:rect l="l" t="t" r="r" b="b"/>
            <a:pathLst>
              <a:path w="658167" h="595940">
                <a:moveTo>
                  <a:pt x="0" y="0"/>
                </a:moveTo>
                <a:lnTo>
                  <a:pt x="658167" y="0"/>
                </a:lnTo>
                <a:lnTo>
                  <a:pt x="658167" y="595940"/>
                </a:lnTo>
                <a:lnTo>
                  <a:pt x="0" y="5959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DB4FAFFD-DFDE-71A2-5CB5-7F9B137BE047}"/>
              </a:ext>
            </a:extLst>
          </p:cNvPr>
          <p:cNvSpPr txBox="1"/>
          <p:nvPr/>
        </p:nvSpPr>
        <p:spPr>
          <a:xfrm>
            <a:off x="7867120" y="1599114"/>
            <a:ext cx="7366041" cy="1050672"/>
          </a:xfrm>
          <a:prstGeom prst="rect">
            <a:avLst/>
          </a:prstGeom>
        </p:spPr>
        <p:txBody>
          <a:bodyPr lIns="0" tIns="0" rIns="0" bIns="0" rtlCol="0" anchor="t">
            <a:spAutoFit/>
          </a:bodyPr>
          <a:lstStyle/>
          <a:p>
            <a:pPr algn="l">
              <a:lnSpc>
                <a:spcPts val="8143"/>
              </a:lnSpc>
            </a:pPr>
            <a:r>
              <a:rPr lang="en-GB" sz="8572" b="1" dirty="0">
                <a:latin typeface="Montserrat Semi-Bold"/>
                <a:ea typeface="Montserrat Semi-Bold"/>
                <a:cs typeface="Montserrat Semi-Bold"/>
                <a:sym typeface="Montserrat Semi-Bold"/>
              </a:rPr>
              <a:t>conclusion</a:t>
            </a:r>
            <a:endParaRPr lang="en-US" sz="8572" b="1" dirty="0">
              <a:latin typeface="Montserrat Semi-Bold"/>
              <a:ea typeface="Montserrat Semi-Bold"/>
              <a:cs typeface="Montserrat Semi-Bold"/>
              <a:sym typeface="Montserrat Semi-Bold"/>
            </a:endParaRPr>
          </a:p>
        </p:txBody>
      </p:sp>
      <p:sp>
        <p:nvSpPr>
          <p:cNvPr id="15" name="TextBox 15">
            <a:extLst>
              <a:ext uri="{FF2B5EF4-FFF2-40B4-BE49-F238E27FC236}">
                <a16:creationId xmlns:a16="http://schemas.microsoft.com/office/drawing/2014/main" id="{CD829A29-EE14-2E12-FE3A-327CF63FA1FD}"/>
              </a:ext>
            </a:extLst>
          </p:cNvPr>
          <p:cNvSpPr txBox="1"/>
          <p:nvPr/>
        </p:nvSpPr>
        <p:spPr>
          <a:xfrm>
            <a:off x="1300724" y="1599114"/>
            <a:ext cx="1074675"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02</a:t>
            </a:r>
          </a:p>
        </p:txBody>
      </p:sp>
      <p:sp>
        <p:nvSpPr>
          <p:cNvPr id="8" name="TextBox 10">
            <a:extLst>
              <a:ext uri="{FF2B5EF4-FFF2-40B4-BE49-F238E27FC236}">
                <a16:creationId xmlns:a16="http://schemas.microsoft.com/office/drawing/2014/main" id="{6EF502EB-E836-3A23-ACD6-A38ED34A78C0}"/>
              </a:ext>
            </a:extLst>
          </p:cNvPr>
          <p:cNvSpPr txBox="1"/>
          <p:nvPr/>
        </p:nvSpPr>
        <p:spPr>
          <a:xfrm>
            <a:off x="7043091" y="3276568"/>
            <a:ext cx="9767519" cy="5078313"/>
          </a:xfrm>
          <a:prstGeom prst="rect">
            <a:avLst/>
          </a:prstGeom>
        </p:spPr>
        <p:txBody>
          <a:bodyPr lIns="0" tIns="0" rIns="0" bIns="0" rtlCol="0" anchor="t">
            <a:spAutoFit/>
          </a:bodyPr>
          <a:lstStyle/>
          <a:p>
            <a:pPr marL="457200" indent="-457200" algn="l">
              <a:lnSpc>
                <a:spcPts val="3319"/>
              </a:lnSpc>
              <a:buFont typeface="Wingdings" panose="05000000000000000000" pitchFamily="2" charset="2"/>
              <a:buChar char="Ø"/>
            </a:pPr>
            <a:r>
              <a:rPr lang="en-GB" sz="3000" dirty="0"/>
              <a:t>This project successfully developed a robust and scalable face recognition system for attendance marking. By combining effective face detection, embedding generation, and recognition techniques, the model accurately identifies individuals in diverse scenarios.</a:t>
            </a:r>
          </a:p>
          <a:p>
            <a:pPr algn="l">
              <a:lnSpc>
                <a:spcPts val="3319"/>
              </a:lnSpc>
            </a:pPr>
            <a:endParaRPr lang="en-GB" sz="3200" i="1" dirty="0">
              <a:solidFill>
                <a:schemeClr val="bg1"/>
              </a:solidFill>
              <a:latin typeface="Raleway Italics"/>
              <a:ea typeface="Raleway Italics"/>
              <a:cs typeface="Raleway Italics"/>
              <a:sym typeface="Raleway Italics"/>
            </a:endParaRPr>
          </a:p>
          <a:p>
            <a:pPr marL="457200" indent="-457200" algn="l">
              <a:lnSpc>
                <a:spcPts val="3319"/>
              </a:lnSpc>
              <a:buFont typeface="Wingdings" panose="05000000000000000000" pitchFamily="2" charset="2"/>
              <a:buChar char="Ø"/>
            </a:pPr>
            <a:r>
              <a:rPr lang="en-GB" sz="3000" dirty="0"/>
              <a:t>Its ability to handle both small and large groups showcases its scalability, making it suitable for real-world applications in classrooms and workplaces. The system's reliable performance, coupled with future integration possibilities, highlights its potential for broader adoption and enhancement in automated environments.</a:t>
            </a:r>
            <a:endParaRPr lang="en-US" sz="3000" i="1" dirty="0">
              <a:solidFill>
                <a:schemeClr val="bg1"/>
              </a:solidFill>
              <a:latin typeface="Raleway Italics"/>
              <a:ea typeface="Raleway Italics"/>
              <a:cs typeface="Raleway Italics"/>
              <a:sym typeface="Raleway Italics"/>
            </a:endParaRPr>
          </a:p>
        </p:txBody>
      </p:sp>
    </p:spTree>
    <p:extLst>
      <p:ext uri="{BB962C8B-B14F-4D97-AF65-F5344CB8AC3E}">
        <p14:creationId xmlns:p14="http://schemas.microsoft.com/office/powerpoint/2010/main" val="3618172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2A64">
                <a:alpha val="100000"/>
              </a:srgbClr>
            </a:gs>
            <a:gs pos="100000">
              <a:srgbClr val="414C94">
                <a:alpha val="100000"/>
              </a:srgbClr>
            </a:gs>
          </a:gsLst>
          <a:lin ang="0"/>
        </a:gradFill>
        <a:effectLst/>
      </p:bgPr>
    </p:bg>
    <p:spTree>
      <p:nvGrpSpPr>
        <p:cNvPr id="1" name=""/>
        <p:cNvGrpSpPr/>
        <p:nvPr/>
      </p:nvGrpSpPr>
      <p:grpSpPr>
        <a:xfrm>
          <a:off x="0" y="0"/>
          <a:ext cx="0" cy="0"/>
          <a:chOff x="0" y="0"/>
          <a:chExt cx="0" cy="0"/>
        </a:xfrm>
      </p:grpSpPr>
      <p:sp>
        <p:nvSpPr>
          <p:cNvPr id="5" name="Freeform 5"/>
          <p:cNvSpPr/>
          <p:nvPr/>
        </p:nvSpPr>
        <p:spPr>
          <a:xfrm rot="-3647679">
            <a:off x="5750070" y="2254213"/>
            <a:ext cx="27455017" cy="10021081"/>
          </a:xfrm>
          <a:custGeom>
            <a:avLst/>
            <a:gdLst/>
            <a:ahLst/>
            <a:cxnLst/>
            <a:rect l="l" t="t" r="r" b="b"/>
            <a:pathLst>
              <a:path w="27455017" h="10021081">
                <a:moveTo>
                  <a:pt x="0" y="0"/>
                </a:moveTo>
                <a:lnTo>
                  <a:pt x="27455017" y="0"/>
                </a:lnTo>
                <a:lnTo>
                  <a:pt x="27455017" y="10021081"/>
                </a:lnTo>
                <a:lnTo>
                  <a:pt x="0" y="10021081"/>
                </a:lnTo>
                <a:lnTo>
                  <a:pt x="0" y="0"/>
                </a:lnTo>
                <a:close/>
              </a:path>
            </a:pathLst>
          </a:custGeom>
          <a:blipFill>
            <a:blip r:embed="rId2">
              <a:alphaModFix amt="80000"/>
            </a:blip>
            <a:stretch>
              <a:fillRect/>
            </a:stretch>
          </a:blipFill>
        </p:spPr>
        <p:txBody>
          <a:bodyPr/>
          <a:lstStyle/>
          <a:p>
            <a:endParaRPr lang="en-US"/>
          </a:p>
        </p:txBody>
      </p:sp>
      <p:sp>
        <p:nvSpPr>
          <p:cNvPr id="6" name="Freeform 6"/>
          <p:cNvSpPr/>
          <p:nvPr/>
        </p:nvSpPr>
        <p:spPr>
          <a:xfrm rot="-1161320" flipV="1">
            <a:off x="-5537192" y="-4329620"/>
            <a:ext cx="19149891" cy="6989710"/>
          </a:xfrm>
          <a:custGeom>
            <a:avLst/>
            <a:gdLst/>
            <a:ahLst/>
            <a:cxnLst/>
            <a:rect l="l" t="t" r="r" b="b"/>
            <a:pathLst>
              <a:path w="19149891" h="6989710">
                <a:moveTo>
                  <a:pt x="0" y="6989710"/>
                </a:moveTo>
                <a:lnTo>
                  <a:pt x="19149891" y="6989710"/>
                </a:lnTo>
                <a:lnTo>
                  <a:pt x="19149891" y="0"/>
                </a:lnTo>
                <a:lnTo>
                  <a:pt x="0" y="0"/>
                </a:lnTo>
                <a:lnTo>
                  <a:pt x="0" y="6989710"/>
                </a:lnTo>
                <a:close/>
              </a:path>
            </a:pathLst>
          </a:custGeom>
          <a:blipFill>
            <a:blip r:embed="rId2">
              <a:alphaModFix amt="80000"/>
            </a:blip>
            <a:stretch>
              <a:fillRect/>
            </a:stretch>
          </a:blipFill>
        </p:spPr>
        <p:txBody>
          <a:bodyPr/>
          <a:lstStyle/>
          <a:p>
            <a:endParaRPr lang="en-US"/>
          </a:p>
        </p:txBody>
      </p:sp>
      <p:sp>
        <p:nvSpPr>
          <p:cNvPr id="7" name="Freeform 7"/>
          <p:cNvSpPr/>
          <p:nvPr/>
        </p:nvSpPr>
        <p:spPr>
          <a:xfrm>
            <a:off x="467565" y="266700"/>
            <a:ext cx="658167" cy="595940"/>
          </a:xfrm>
          <a:custGeom>
            <a:avLst/>
            <a:gdLst/>
            <a:ahLst/>
            <a:cxnLst/>
            <a:rect l="l" t="t" r="r" b="b"/>
            <a:pathLst>
              <a:path w="658167" h="595940">
                <a:moveTo>
                  <a:pt x="0" y="0"/>
                </a:moveTo>
                <a:lnTo>
                  <a:pt x="658167" y="0"/>
                </a:lnTo>
                <a:lnTo>
                  <a:pt x="658167" y="595940"/>
                </a:lnTo>
                <a:lnTo>
                  <a:pt x="0" y="595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p:cNvSpPr txBox="1"/>
          <p:nvPr/>
        </p:nvSpPr>
        <p:spPr>
          <a:xfrm>
            <a:off x="4555863" y="4411280"/>
            <a:ext cx="9176274" cy="1100845"/>
          </a:xfrm>
          <a:prstGeom prst="rect">
            <a:avLst/>
          </a:prstGeom>
        </p:spPr>
        <p:txBody>
          <a:bodyPr lIns="0" tIns="0" rIns="0" bIns="0" rtlCol="0" anchor="t">
            <a:spAutoFit/>
          </a:bodyPr>
          <a:lstStyle/>
          <a:p>
            <a:pPr algn="ctr">
              <a:lnSpc>
                <a:spcPts val="8143"/>
              </a:lnSpc>
            </a:pPr>
            <a:r>
              <a:rPr lang="en-US" sz="10000" b="1" dirty="0">
                <a:solidFill>
                  <a:srgbClr val="36E9FD"/>
                </a:solidFill>
                <a:latin typeface="Montserrat Heavy"/>
                <a:ea typeface="Montserrat Heavy"/>
                <a:cs typeface="Montserrat Heavy"/>
                <a:sym typeface="Montserrat Heavy"/>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DE8C7-ECB4-0B28-2A85-C9CE386728F1}"/>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96192C7B-0009-EFBC-B18B-563D9CEBF160}"/>
              </a:ext>
            </a:extLst>
          </p:cNvPr>
          <p:cNvSpPr/>
          <p:nvPr/>
        </p:nvSpPr>
        <p:spPr>
          <a:xfrm>
            <a:off x="457200" y="363740"/>
            <a:ext cx="658167" cy="595940"/>
          </a:xfrm>
          <a:custGeom>
            <a:avLst/>
            <a:gdLst/>
            <a:ahLst/>
            <a:cxnLst/>
            <a:rect l="l" t="t" r="r" b="b"/>
            <a:pathLst>
              <a:path w="658167" h="595940">
                <a:moveTo>
                  <a:pt x="0" y="0"/>
                </a:moveTo>
                <a:lnTo>
                  <a:pt x="658166" y="0"/>
                </a:lnTo>
                <a:lnTo>
                  <a:pt x="658166" y="595940"/>
                </a:lnTo>
                <a:lnTo>
                  <a:pt x="0" y="5959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13" name="TextBox 13">
            <a:extLst>
              <a:ext uri="{FF2B5EF4-FFF2-40B4-BE49-F238E27FC236}">
                <a16:creationId xmlns:a16="http://schemas.microsoft.com/office/drawing/2014/main" id="{D2283473-9765-379D-849B-0476884C7139}"/>
              </a:ext>
            </a:extLst>
          </p:cNvPr>
          <p:cNvSpPr txBox="1"/>
          <p:nvPr/>
        </p:nvSpPr>
        <p:spPr>
          <a:xfrm>
            <a:off x="16104928" y="1599114"/>
            <a:ext cx="705682"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11</a:t>
            </a:r>
          </a:p>
        </p:txBody>
      </p:sp>
      <p:sp>
        <p:nvSpPr>
          <p:cNvPr id="27" name="TextBox 8">
            <a:extLst>
              <a:ext uri="{FF2B5EF4-FFF2-40B4-BE49-F238E27FC236}">
                <a16:creationId xmlns:a16="http://schemas.microsoft.com/office/drawing/2014/main" id="{4E88CB14-23F8-17C2-3061-3B7692B5D546}"/>
              </a:ext>
            </a:extLst>
          </p:cNvPr>
          <p:cNvSpPr txBox="1"/>
          <p:nvPr/>
        </p:nvSpPr>
        <p:spPr>
          <a:xfrm>
            <a:off x="2972610" y="9760033"/>
            <a:ext cx="2817460" cy="255904"/>
          </a:xfrm>
          <a:prstGeom prst="rect">
            <a:avLst/>
          </a:prstGeom>
        </p:spPr>
        <p:txBody>
          <a:bodyPr wrap="square" lIns="0" tIns="0" rIns="0" bIns="0" rtlCol="0" anchor="t">
            <a:spAutoFit/>
          </a:bodyPr>
          <a:lstStyle/>
          <a:p>
            <a:pPr algn="l">
              <a:lnSpc>
                <a:spcPts val="1897"/>
              </a:lnSpc>
            </a:pPr>
            <a:r>
              <a:rPr lang="en-GB" sz="1997" b="1" dirty="0" err="1">
                <a:solidFill>
                  <a:srgbClr val="FFFFFF"/>
                </a:solidFill>
                <a:latin typeface="DM Sans Bold"/>
                <a:ea typeface="DM Sans Bold"/>
                <a:cs typeface="DM Sans Bold"/>
                <a:sym typeface="DM Sans Bold"/>
              </a:rPr>
              <a:t>Recognied</a:t>
            </a:r>
            <a:r>
              <a:rPr lang="en-GB" sz="1997" b="1" dirty="0">
                <a:solidFill>
                  <a:srgbClr val="FFFFFF"/>
                </a:solidFill>
                <a:latin typeface="DM Sans Bold"/>
                <a:ea typeface="DM Sans Bold"/>
                <a:cs typeface="DM Sans Bold"/>
                <a:sym typeface="DM Sans Bold"/>
              </a:rPr>
              <a:t> faces list</a:t>
            </a:r>
            <a:endParaRPr lang="en-US" sz="1997" b="1" dirty="0">
              <a:solidFill>
                <a:srgbClr val="FFFFFF"/>
              </a:solidFill>
              <a:latin typeface="DM Sans Bold"/>
              <a:ea typeface="DM Sans Bold"/>
              <a:cs typeface="DM Sans Bold"/>
              <a:sym typeface="DM Sans Bold"/>
            </a:endParaRPr>
          </a:p>
        </p:txBody>
      </p:sp>
      <p:sp>
        <p:nvSpPr>
          <p:cNvPr id="5" name="TextBox 4">
            <a:extLst>
              <a:ext uri="{FF2B5EF4-FFF2-40B4-BE49-F238E27FC236}">
                <a16:creationId xmlns:a16="http://schemas.microsoft.com/office/drawing/2014/main" id="{FB3FA36C-3D62-4361-79A8-B35D4B359CD7}"/>
              </a:ext>
            </a:extLst>
          </p:cNvPr>
          <p:cNvSpPr txBox="1"/>
          <p:nvPr/>
        </p:nvSpPr>
        <p:spPr>
          <a:xfrm>
            <a:off x="1361232" y="988972"/>
            <a:ext cx="15225150" cy="962025"/>
          </a:xfrm>
          <a:prstGeom prst="rect">
            <a:avLst/>
          </a:prstGeom>
        </p:spPr>
        <p:txBody>
          <a:bodyPr lIns="0" tIns="0" rIns="0" bIns="0" rtlCol="0" anchor="t">
            <a:spAutoFit/>
          </a:bodyPr>
          <a:lstStyle/>
          <a:p>
            <a:pPr algn="l">
              <a:lnSpc>
                <a:spcPts val="6719"/>
              </a:lnSpc>
            </a:pPr>
            <a:r>
              <a:rPr lang="en-US" sz="5599" dirty="0">
                <a:solidFill>
                  <a:srgbClr val="263238"/>
                </a:solidFill>
                <a:latin typeface="Times New Roman Bold"/>
                <a:ea typeface="Times New Roman Bold"/>
                <a:cs typeface="Times New Roman Bold"/>
                <a:sym typeface="Times New Roman Bold"/>
              </a:rPr>
              <a:t>TY_AIDS_A_GROUP_6</a:t>
            </a:r>
          </a:p>
        </p:txBody>
      </p:sp>
      <p:graphicFrame>
        <p:nvGraphicFramePr>
          <p:cNvPr id="6" name="Table 6">
            <a:extLst>
              <a:ext uri="{FF2B5EF4-FFF2-40B4-BE49-F238E27FC236}">
                <a16:creationId xmlns:a16="http://schemas.microsoft.com/office/drawing/2014/main" id="{A601F549-5A01-2AA9-CACD-325D7058B25C}"/>
              </a:ext>
            </a:extLst>
          </p:cNvPr>
          <p:cNvGraphicFramePr>
            <a:graphicFrameLocks noGrp="1"/>
          </p:cNvGraphicFramePr>
          <p:nvPr>
            <p:extLst>
              <p:ext uri="{D42A27DB-BD31-4B8C-83A1-F6EECF244321}">
                <p14:modId xmlns:p14="http://schemas.microsoft.com/office/powerpoint/2010/main" val="328931183"/>
              </p:ext>
            </p:extLst>
          </p:nvPr>
        </p:nvGraphicFramePr>
        <p:xfrm>
          <a:off x="1115367" y="2582336"/>
          <a:ext cx="12271733" cy="5271294"/>
        </p:xfrm>
        <a:graphic>
          <a:graphicData uri="http://schemas.openxmlformats.org/drawingml/2006/table">
            <a:tbl>
              <a:tblPr/>
              <a:tblGrid>
                <a:gridCol w="1423192">
                  <a:extLst>
                    <a:ext uri="{9D8B030D-6E8A-4147-A177-3AD203B41FA5}">
                      <a16:colId xmlns:a16="http://schemas.microsoft.com/office/drawing/2014/main" val="20000"/>
                    </a:ext>
                  </a:extLst>
                </a:gridCol>
                <a:gridCol w="5734783">
                  <a:extLst>
                    <a:ext uri="{9D8B030D-6E8A-4147-A177-3AD203B41FA5}">
                      <a16:colId xmlns:a16="http://schemas.microsoft.com/office/drawing/2014/main" val="20001"/>
                    </a:ext>
                  </a:extLst>
                </a:gridCol>
                <a:gridCol w="2031828">
                  <a:extLst>
                    <a:ext uri="{9D8B030D-6E8A-4147-A177-3AD203B41FA5}">
                      <a16:colId xmlns:a16="http://schemas.microsoft.com/office/drawing/2014/main" val="20002"/>
                    </a:ext>
                  </a:extLst>
                </a:gridCol>
                <a:gridCol w="3081930">
                  <a:extLst>
                    <a:ext uri="{9D8B030D-6E8A-4147-A177-3AD203B41FA5}">
                      <a16:colId xmlns:a16="http://schemas.microsoft.com/office/drawing/2014/main" val="20003"/>
                    </a:ext>
                  </a:extLst>
                </a:gridCol>
              </a:tblGrid>
              <a:tr h="1304193">
                <a:tc>
                  <a:txBody>
                    <a:bodyPr/>
                    <a:lstStyle/>
                    <a:p>
                      <a:pPr algn="ctr">
                        <a:lnSpc>
                          <a:spcPts val="3232"/>
                        </a:lnSpc>
                        <a:defRPr/>
                      </a:pPr>
                      <a:r>
                        <a:rPr lang="en-GB" sz="3000" dirty="0">
                          <a:latin typeface="Times New Roman" panose="02020603050405020304" pitchFamily="18" charset="0"/>
                          <a:cs typeface="Times New Roman" panose="02020603050405020304" pitchFamily="18" charset="0"/>
                        </a:rPr>
                        <a:t>Sr. No.</a:t>
                      </a:r>
                      <a:endParaRPr lang="en-US" sz="3000" dirty="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2288E6"/>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AD886"/>
                    </a:solidFill>
                  </a:tcPr>
                </a:tc>
                <a:tc>
                  <a:txBody>
                    <a:bodyPr/>
                    <a:lstStyle/>
                    <a:p>
                      <a:pPr algn="ctr">
                        <a:lnSpc>
                          <a:spcPts val="3232"/>
                        </a:lnSpc>
                        <a:defRPr/>
                      </a:pPr>
                      <a:r>
                        <a:rPr lang="en-US" sz="3000" dirty="0">
                          <a:solidFill>
                            <a:srgbClr val="000000"/>
                          </a:solidFill>
                          <a:latin typeface="Times New Roman" panose="02020603050405020304" pitchFamily="18" charset="0"/>
                          <a:ea typeface="Helios Bold"/>
                          <a:cs typeface="Times New Roman" panose="02020603050405020304" pitchFamily="18" charset="0"/>
                          <a:sym typeface="Helios Bold"/>
                        </a:rPr>
                        <a:t>NAME</a:t>
                      </a:r>
                      <a:endParaRPr lang="en-US" sz="3000" dirty="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2288E6"/>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AD886"/>
                    </a:solidFill>
                  </a:tcPr>
                </a:tc>
                <a:tc>
                  <a:txBody>
                    <a:bodyPr/>
                    <a:lstStyle/>
                    <a:p>
                      <a:pPr algn="ctr">
                        <a:lnSpc>
                          <a:spcPts val="2812"/>
                        </a:lnSpc>
                        <a:defRPr/>
                      </a:pPr>
                      <a:r>
                        <a:rPr lang="en-US" sz="3000">
                          <a:solidFill>
                            <a:srgbClr val="000000"/>
                          </a:solidFill>
                          <a:latin typeface="Times New Roman" panose="02020603050405020304" pitchFamily="18" charset="0"/>
                          <a:ea typeface="Helios Bold"/>
                          <a:cs typeface="Times New Roman" panose="02020603050405020304" pitchFamily="18" charset="0"/>
                          <a:sym typeface="Helios Bold"/>
                        </a:rPr>
                        <a:t>ROLL NO</a:t>
                      </a:r>
                      <a:endParaRPr lang="en-US" sz="300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2288E6"/>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AD886"/>
                    </a:solidFill>
                  </a:tcPr>
                </a:tc>
                <a:tc>
                  <a:txBody>
                    <a:bodyPr/>
                    <a:lstStyle/>
                    <a:p>
                      <a:pPr algn="ctr">
                        <a:lnSpc>
                          <a:spcPts val="2952"/>
                        </a:lnSpc>
                        <a:defRPr/>
                      </a:pPr>
                      <a:r>
                        <a:rPr lang="en-US" sz="3000">
                          <a:solidFill>
                            <a:srgbClr val="000000"/>
                          </a:solidFill>
                          <a:latin typeface="Times New Roman" panose="02020603050405020304" pitchFamily="18" charset="0"/>
                          <a:ea typeface="Helios Bold"/>
                          <a:cs typeface="Times New Roman" panose="02020603050405020304" pitchFamily="18" charset="0"/>
                          <a:sym typeface="Helios Bold"/>
                        </a:rPr>
                        <a:t>PRN</a:t>
                      </a:r>
                      <a:endParaRPr lang="en-US" sz="300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2288E6"/>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AAD886"/>
                    </a:solidFill>
                  </a:tcPr>
                </a:tc>
                <a:extLst>
                  <a:ext uri="{0D108BD9-81ED-4DB2-BD59-A6C34878D82A}">
                    <a16:rowId xmlns:a16="http://schemas.microsoft.com/office/drawing/2014/main" val="10000"/>
                  </a:ext>
                </a:extLst>
              </a:tr>
              <a:tr h="1321585">
                <a:tc>
                  <a:txBody>
                    <a:bodyPr/>
                    <a:lstStyle/>
                    <a:p>
                      <a:pPr algn="ctr">
                        <a:lnSpc>
                          <a:spcPts val="3640"/>
                        </a:lnSpc>
                        <a:defRPr/>
                      </a:pPr>
                      <a:r>
                        <a:rPr lang="en-US" sz="3000">
                          <a:solidFill>
                            <a:srgbClr val="000000"/>
                          </a:solidFill>
                          <a:latin typeface="Times New Roman" panose="02020603050405020304" pitchFamily="18" charset="0"/>
                          <a:ea typeface="Open Sauce"/>
                          <a:cs typeface="Times New Roman" panose="02020603050405020304" pitchFamily="18" charset="0"/>
                          <a:sym typeface="Open Sauce"/>
                        </a:rPr>
                        <a:t>1</a:t>
                      </a:r>
                      <a:endParaRPr lang="en-US" sz="300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tc>
                  <a:txBody>
                    <a:bodyPr/>
                    <a:lstStyle/>
                    <a:p>
                      <a:pPr algn="ctr">
                        <a:lnSpc>
                          <a:spcPts val="3640"/>
                        </a:lnSpc>
                        <a:defRPr/>
                      </a:pPr>
                      <a:r>
                        <a:rPr lang="en-US" sz="3000">
                          <a:solidFill>
                            <a:srgbClr val="000000"/>
                          </a:solidFill>
                          <a:latin typeface="Times New Roman" panose="02020603050405020304" pitchFamily="18" charset="0"/>
                          <a:ea typeface="Open Sauce"/>
                          <a:cs typeface="Times New Roman" panose="02020603050405020304" pitchFamily="18" charset="0"/>
                          <a:sym typeface="Open Sauce"/>
                        </a:rPr>
                        <a:t>Amit Naphade</a:t>
                      </a:r>
                      <a:endParaRPr lang="en-US" sz="300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tc>
                  <a:txBody>
                    <a:bodyPr/>
                    <a:lstStyle/>
                    <a:p>
                      <a:pPr algn="ctr">
                        <a:lnSpc>
                          <a:spcPts val="3640"/>
                        </a:lnSpc>
                        <a:defRPr/>
                      </a:pPr>
                      <a:r>
                        <a:rPr lang="en-US" sz="3000">
                          <a:solidFill>
                            <a:srgbClr val="000000"/>
                          </a:solidFill>
                          <a:latin typeface="Times New Roman" panose="02020603050405020304" pitchFamily="18" charset="0"/>
                          <a:ea typeface="Open Sauce"/>
                          <a:cs typeface="Times New Roman" panose="02020603050405020304" pitchFamily="18" charset="0"/>
                          <a:sym typeface="Open Sauce"/>
                        </a:rPr>
                        <a:t>5</a:t>
                      </a:r>
                      <a:endParaRPr lang="en-US" sz="300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tc>
                  <a:txBody>
                    <a:bodyPr/>
                    <a:lstStyle/>
                    <a:p>
                      <a:pPr algn="ctr">
                        <a:lnSpc>
                          <a:spcPts val="3640"/>
                        </a:lnSpc>
                        <a:defRPr/>
                      </a:pPr>
                      <a:r>
                        <a:rPr lang="en-US" sz="3000">
                          <a:solidFill>
                            <a:srgbClr val="000000"/>
                          </a:solidFill>
                          <a:latin typeface="Times New Roman" panose="02020603050405020304" pitchFamily="18" charset="0"/>
                          <a:ea typeface="Open Sauce"/>
                          <a:cs typeface="Times New Roman" panose="02020603050405020304" pitchFamily="18" charset="0"/>
                          <a:sym typeface="Open Sauce"/>
                        </a:rPr>
                        <a:t>12210473</a:t>
                      </a:r>
                      <a:endParaRPr lang="en-US" sz="300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10001"/>
                  </a:ext>
                </a:extLst>
              </a:tr>
              <a:tr h="1322758">
                <a:tc>
                  <a:txBody>
                    <a:bodyPr/>
                    <a:lstStyle/>
                    <a:p>
                      <a:pPr algn="ctr">
                        <a:lnSpc>
                          <a:spcPts val="3640"/>
                        </a:lnSpc>
                        <a:defRPr/>
                      </a:pPr>
                      <a:r>
                        <a:rPr lang="en-US" sz="3000">
                          <a:solidFill>
                            <a:srgbClr val="000000"/>
                          </a:solidFill>
                          <a:latin typeface="Times New Roman" panose="02020603050405020304" pitchFamily="18" charset="0"/>
                          <a:ea typeface="Open Sauce"/>
                          <a:cs typeface="Times New Roman" panose="02020603050405020304" pitchFamily="18" charset="0"/>
                          <a:sym typeface="Open Sauce"/>
                        </a:rPr>
                        <a:t>2</a:t>
                      </a:r>
                      <a:endParaRPr lang="en-US" sz="300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tc>
                  <a:txBody>
                    <a:bodyPr/>
                    <a:lstStyle/>
                    <a:p>
                      <a:pPr algn="ctr">
                        <a:lnSpc>
                          <a:spcPts val="3640"/>
                        </a:lnSpc>
                        <a:defRPr/>
                      </a:pPr>
                      <a:r>
                        <a:rPr lang="en-US" sz="3000" dirty="0">
                          <a:solidFill>
                            <a:srgbClr val="000000"/>
                          </a:solidFill>
                          <a:latin typeface="Times New Roman" panose="02020603050405020304" pitchFamily="18" charset="0"/>
                          <a:ea typeface="Open Sauce"/>
                          <a:cs typeface="Times New Roman" panose="02020603050405020304" pitchFamily="18" charset="0"/>
                          <a:sym typeface="Open Sauce"/>
                        </a:rPr>
                        <a:t>Sahil </a:t>
                      </a:r>
                      <a:r>
                        <a:rPr lang="en-US" sz="3000" dirty="0" err="1">
                          <a:solidFill>
                            <a:srgbClr val="000000"/>
                          </a:solidFill>
                          <a:latin typeface="Times New Roman" panose="02020603050405020304" pitchFamily="18" charset="0"/>
                          <a:ea typeface="Open Sauce"/>
                          <a:cs typeface="Times New Roman" panose="02020603050405020304" pitchFamily="18" charset="0"/>
                          <a:sym typeface="Open Sauce"/>
                        </a:rPr>
                        <a:t>Bhoje</a:t>
                      </a:r>
                      <a:endParaRPr lang="en-US" sz="3000" dirty="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tc>
                  <a:txBody>
                    <a:bodyPr/>
                    <a:lstStyle/>
                    <a:p>
                      <a:pPr algn="ctr">
                        <a:lnSpc>
                          <a:spcPts val="3640"/>
                        </a:lnSpc>
                        <a:defRPr/>
                      </a:pPr>
                      <a:r>
                        <a:rPr lang="en-US" sz="3000" dirty="0">
                          <a:solidFill>
                            <a:srgbClr val="000000"/>
                          </a:solidFill>
                          <a:latin typeface="Times New Roman" panose="02020603050405020304" pitchFamily="18" charset="0"/>
                          <a:ea typeface="Open Sauce"/>
                          <a:cs typeface="Times New Roman" panose="02020603050405020304" pitchFamily="18" charset="0"/>
                          <a:sym typeface="Open Sauce"/>
                        </a:rPr>
                        <a:t>25</a:t>
                      </a:r>
                      <a:endParaRPr lang="en-US" sz="3000" dirty="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tc>
                  <a:txBody>
                    <a:bodyPr/>
                    <a:lstStyle/>
                    <a:p>
                      <a:pPr algn="ctr">
                        <a:lnSpc>
                          <a:spcPts val="3845"/>
                        </a:lnSpc>
                        <a:defRPr/>
                      </a:pPr>
                      <a:r>
                        <a:rPr lang="en-US" sz="3000">
                          <a:solidFill>
                            <a:srgbClr val="000000"/>
                          </a:solidFill>
                          <a:latin typeface="Times New Roman" panose="02020603050405020304" pitchFamily="18" charset="0"/>
                          <a:ea typeface="Open Sauce"/>
                          <a:cs typeface="Times New Roman" panose="02020603050405020304" pitchFamily="18" charset="0"/>
                          <a:sym typeface="Open Sauce"/>
                        </a:rPr>
                        <a:t>12210733</a:t>
                      </a:r>
                      <a:endParaRPr lang="en-US" sz="300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10002"/>
                  </a:ext>
                </a:extLst>
              </a:tr>
              <a:tr h="1322758">
                <a:tc>
                  <a:txBody>
                    <a:bodyPr/>
                    <a:lstStyle/>
                    <a:p>
                      <a:pPr algn="ctr">
                        <a:lnSpc>
                          <a:spcPts val="3640"/>
                        </a:lnSpc>
                        <a:defRPr/>
                      </a:pPr>
                      <a:r>
                        <a:rPr lang="en-US" sz="3000">
                          <a:solidFill>
                            <a:srgbClr val="000000"/>
                          </a:solidFill>
                          <a:latin typeface="Times New Roman" panose="02020603050405020304" pitchFamily="18" charset="0"/>
                          <a:ea typeface="Open Sauce"/>
                          <a:cs typeface="Times New Roman" panose="02020603050405020304" pitchFamily="18" charset="0"/>
                          <a:sym typeface="Open Sauce"/>
                        </a:rPr>
                        <a:t>3</a:t>
                      </a:r>
                      <a:endParaRPr lang="en-US" sz="300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tc>
                  <a:txBody>
                    <a:bodyPr/>
                    <a:lstStyle/>
                    <a:p>
                      <a:pPr algn="ctr">
                        <a:lnSpc>
                          <a:spcPts val="3640"/>
                        </a:lnSpc>
                        <a:defRPr/>
                      </a:pPr>
                      <a:r>
                        <a:rPr lang="en-US" sz="3000" dirty="0">
                          <a:solidFill>
                            <a:srgbClr val="000000"/>
                          </a:solidFill>
                          <a:latin typeface="Times New Roman" panose="02020603050405020304" pitchFamily="18" charset="0"/>
                          <a:ea typeface="Open Sauce"/>
                          <a:cs typeface="Times New Roman" panose="02020603050405020304" pitchFamily="18" charset="0"/>
                          <a:sym typeface="Open Sauce"/>
                        </a:rPr>
                        <a:t>Parth </a:t>
                      </a:r>
                      <a:r>
                        <a:rPr lang="en-US" sz="3000" dirty="0" err="1">
                          <a:solidFill>
                            <a:srgbClr val="000000"/>
                          </a:solidFill>
                          <a:latin typeface="Times New Roman" panose="02020603050405020304" pitchFamily="18" charset="0"/>
                          <a:ea typeface="Open Sauce"/>
                          <a:cs typeface="Times New Roman" panose="02020603050405020304" pitchFamily="18" charset="0"/>
                          <a:sym typeface="Open Sauce"/>
                        </a:rPr>
                        <a:t>Bhurke</a:t>
                      </a:r>
                      <a:endParaRPr lang="en-US" sz="3000" dirty="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tc>
                  <a:txBody>
                    <a:bodyPr/>
                    <a:lstStyle/>
                    <a:p>
                      <a:pPr algn="ctr">
                        <a:lnSpc>
                          <a:spcPts val="3640"/>
                        </a:lnSpc>
                        <a:defRPr/>
                      </a:pPr>
                      <a:r>
                        <a:rPr lang="en-US" sz="3000">
                          <a:solidFill>
                            <a:srgbClr val="000000"/>
                          </a:solidFill>
                          <a:latin typeface="Times New Roman" panose="02020603050405020304" pitchFamily="18" charset="0"/>
                          <a:ea typeface="Open Sauce"/>
                          <a:cs typeface="Times New Roman" panose="02020603050405020304" pitchFamily="18" charset="0"/>
                          <a:sym typeface="Open Sauce"/>
                        </a:rPr>
                        <a:t>29</a:t>
                      </a:r>
                      <a:endParaRPr lang="en-US" sz="300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tc>
                  <a:txBody>
                    <a:bodyPr/>
                    <a:lstStyle/>
                    <a:p>
                      <a:pPr algn="ctr">
                        <a:lnSpc>
                          <a:spcPts val="1045"/>
                        </a:lnSpc>
                        <a:defRPr/>
                      </a:pPr>
                      <a:r>
                        <a:rPr lang="en-GB" sz="3000" dirty="0">
                          <a:latin typeface="Times New Roman" panose="02020603050405020304" pitchFamily="18" charset="0"/>
                          <a:cs typeface="Times New Roman" panose="02020603050405020304" pitchFamily="18" charset="0"/>
                        </a:rPr>
                        <a:t>12211537</a:t>
                      </a:r>
                      <a:endParaRPr lang="en-US" sz="3000" dirty="0">
                        <a:latin typeface="Times New Roman" panose="02020603050405020304" pitchFamily="18" charset="0"/>
                        <a:cs typeface="Times New Roman" panose="02020603050405020304" pitchFamily="18" charset="0"/>
                      </a:endParaRPr>
                    </a:p>
                  </a:txBody>
                  <a:tcPr marL="109016" marR="109016" marT="109016" marB="109016"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FEFEF"/>
                    </a:solidFill>
                  </a:tcPr>
                </a:tc>
                <a:extLst>
                  <a:ext uri="{0D108BD9-81ED-4DB2-BD59-A6C34878D82A}">
                    <a16:rowId xmlns:a16="http://schemas.microsoft.com/office/drawing/2014/main" val="10003"/>
                  </a:ext>
                </a:extLst>
              </a:tr>
            </a:tbl>
          </a:graphicData>
        </a:graphic>
      </p:graphicFrame>
      <p:sp>
        <p:nvSpPr>
          <p:cNvPr id="7" name="TextBox 7">
            <a:extLst>
              <a:ext uri="{FF2B5EF4-FFF2-40B4-BE49-F238E27FC236}">
                <a16:creationId xmlns:a16="http://schemas.microsoft.com/office/drawing/2014/main" id="{73166DC0-D115-4A98-BE01-C59258B244D6}"/>
              </a:ext>
            </a:extLst>
          </p:cNvPr>
          <p:cNvSpPr txBox="1"/>
          <p:nvPr/>
        </p:nvSpPr>
        <p:spPr>
          <a:xfrm>
            <a:off x="5334000" y="8809231"/>
            <a:ext cx="12376402" cy="563809"/>
          </a:xfrm>
          <a:prstGeom prst="rect">
            <a:avLst/>
          </a:prstGeom>
        </p:spPr>
        <p:txBody>
          <a:bodyPr lIns="0" tIns="0" rIns="0" bIns="0" rtlCol="0" anchor="t">
            <a:spAutoFit/>
          </a:bodyPr>
          <a:lstStyle/>
          <a:p>
            <a:pPr algn="ctr">
              <a:lnSpc>
                <a:spcPts val="4759"/>
              </a:lnSpc>
            </a:pPr>
            <a:r>
              <a:rPr lang="en-US" sz="3399" dirty="0">
                <a:solidFill>
                  <a:srgbClr val="263238"/>
                </a:solidFill>
                <a:latin typeface="Times New Roman"/>
                <a:ea typeface="Times New Roman"/>
                <a:cs typeface="Times New Roman"/>
                <a:sym typeface="Times New Roman"/>
              </a:rPr>
              <a:t>Guided By: Prof. Shweta </a:t>
            </a:r>
            <a:r>
              <a:rPr lang="en-US" sz="3399" dirty="0" err="1">
                <a:solidFill>
                  <a:srgbClr val="263238"/>
                </a:solidFill>
                <a:latin typeface="Times New Roman"/>
                <a:ea typeface="Times New Roman"/>
                <a:cs typeface="Times New Roman"/>
                <a:sym typeface="Times New Roman"/>
              </a:rPr>
              <a:t>Kambare</a:t>
            </a:r>
            <a:endParaRPr lang="en-US" sz="3399" dirty="0">
              <a:solidFill>
                <a:srgbClr val="263238"/>
              </a:solidFill>
              <a:latin typeface="Times New Roman"/>
              <a:ea typeface="Times New Roman"/>
              <a:cs typeface="Times New Roman"/>
              <a:sym typeface="Times New Roman"/>
            </a:endParaRPr>
          </a:p>
        </p:txBody>
      </p:sp>
      <p:sp>
        <p:nvSpPr>
          <p:cNvPr id="2" name="Freeform 2">
            <a:extLst>
              <a:ext uri="{FF2B5EF4-FFF2-40B4-BE49-F238E27FC236}">
                <a16:creationId xmlns:a16="http://schemas.microsoft.com/office/drawing/2014/main" id="{37013F29-9D84-A3F8-B88A-353439D0E79B}"/>
              </a:ext>
            </a:extLst>
          </p:cNvPr>
          <p:cNvSpPr/>
          <p:nvPr/>
        </p:nvSpPr>
        <p:spPr>
          <a:xfrm rot="1572293" flipV="1">
            <a:off x="8617506" y="-3131115"/>
            <a:ext cx="19149891" cy="6989710"/>
          </a:xfrm>
          <a:custGeom>
            <a:avLst/>
            <a:gdLst/>
            <a:ahLst/>
            <a:cxnLst/>
            <a:rect l="l" t="t" r="r" b="b"/>
            <a:pathLst>
              <a:path w="19149891" h="6989710">
                <a:moveTo>
                  <a:pt x="0" y="6989710"/>
                </a:moveTo>
                <a:lnTo>
                  <a:pt x="19149891" y="6989710"/>
                </a:lnTo>
                <a:lnTo>
                  <a:pt x="19149891" y="0"/>
                </a:lnTo>
                <a:lnTo>
                  <a:pt x="0" y="0"/>
                </a:lnTo>
                <a:lnTo>
                  <a:pt x="0" y="6989710"/>
                </a:lnTo>
                <a:close/>
              </a:path>
            </a:pathLst>
          </a:custGeom>
          <a:blipFill>
            <a:blip r:embed="rId4">
              <a:alphaModFix amt="80000"/>
            </a:blip>
            <a:stretch>
              <a:fillRect/>
            </a:stretch>
          </a:blipFill>
        </p:spPr>
        <p:txBody>
          <a:bodyPr/>
          <a:lstStyle/>
          <a:p>
            <a:endParaRPr lang="en-US"/>
          </a:p>
        </p:txBody>
      </p:sp>
    </p:spTree>
    <p:extLst>
      <p:ext uri="{BB962C8B-B14F-4D97-AF65-F5344CB8AC3E}">
        <p14:creationId xmlns:p14="http://schemas.microsoft.com/office/powerpoint/2010/main" val="2769622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2A64">
                <a:alpha val="100000"/>
              </a:srgbClr>
            </a:gs>
            <a:gs pos="100000">
              <a:srgbClr val="414C9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572293">
            <a:off x="-5799371" y="6668368"/>
            <a:ext cx="19149891" cy="6989710"/>
          </a:xfrm>
          <a:custGeom>
            <a:avLst/>
            <a:gdLst/>
            <a:ahLst/>
            <a:cxnLst/>
            <a:rect l="l" t="t" r="r" b="b"/>
            <a:pathLst>
              <a:path w="19149891" h="6989710">
                <a:moveTo>
                  <a:pt x="0" y="0"/>
                </a:moveTo>
                <a:lnTo>
                  <a:pt x="19149891" y="0"/>
                </a:lnTo>
                <a:lnTo>
                  <a:pt x="19149891" y="6989710"/>
                </a:lnTo>
                <a:lnTo>
                  <a:pt x="0" y="6989710"/>
                </a:lnTo>
                <a:lnTo>
                  <a:pt x="0" y="0"/>
                </a:lnTo>
                <a:close/>
              </a:path>
            </a:pathLst>
          </a:custGeom>
          <a:blipFill>
            <a:blip r:embed="rId2">
              <a:alphaModFix amt="80000"/>
            </a:blip>
            <a:stretch>
              <a:fillRect/>
            </a:stretch>
          </a:blipFill>
        </p:spPr>
        <p:txBody>
          <a:bodyPr/>
          <a:lstStyle/>
          <a:p>
            <a:endParaRPr lang="en-US"/>
          </a:p>
        </p:txBody>
      </p:sp>
      <p:sp>
        <p:nvSpPr>
          <p:cNvPr id="3" name="Freeform 3"/>
          <p:cNvSpPr/>
          <p:nvPr/>
        </p:nvSpPr>
        <p:spPr>
          <a:xfrm>
            <a:off x="2052822" y="3071015"/>
            <a:ext cx="3970782" cy="8229600"/>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3775575" y="2080415"/>
            <a:ext cx="2691369" cy="2691369"/>
          </a:xfrm>
          <a:custGeom>
            <a:avLst/>
            <a:gdLst/>
            <a:ahLst/>
            <a:cxnLst/>
            <a:rect l="l" t="t" r="r" b="b"/>
            <a:pathLst>
              <a:path w="2691369" h="2691369">
                <a:moveTo>
                  <a:pt x="0" y="0"/>
                </a:moveTo>
                <a:lnTo>
                  <a:pt x="2691368" y="0"/>
                </a:lnTo>
                <a:lnTo>
                  <a:pt x="2691368" y="2691368"/>
                </a:lnTo>
                <a:lnTo>
                  <a:pt x="0" y="26913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1572293" flipV="1">
            <a:off x="8920761" y="-3494855"/>
            <a:ext cx="19149891" cy="6989710"/>
          </a:xfrm>
          <a:custGeom>
            <a:avLst/>
            <a:gdLst/>
            <a:ahLst/>
            <a:cxnLst/>
            <a:rect l="l" t="t" r="r" b="b"/>
            <a:pathLst>
              <a:path w="19149891" h="6989710">
                <a:moveTo>
                  <a:pt x="0" y="6989710"/>
                </a:moveTo>
                <a:lnTo>
                  <a:pt x="19149891" y="6989710"/>
                </a:lnTo>
                <a:lnTo>
                  <a:pt x="19149891" y="0"/>
                </a:lnTo>
                <a:lnTo>
                  <a:pt x="0" y="0"/>
                </a:lnTo>
                <a:lnTo>
                  <a:pt x="0" y="6989710"/>
                </a:lnTo>
                <a:close/>
              </a:path>
            </a:pathLst>
          </a:custGeom>
          <a:blipFill>
            <a:blip r:embed="rId2">
              <a:alphaModFix amt="80000"/>
            </a:blip>
            <a:stretch>
              <a:fillRect/>
            </a:stretch>
          </a:blipFill>
        </p:spPr>
        <p:txBody>
          <a:bodyPr/>
          <a:lstStyle/>
          <a:p>
            <a:endParaRPr lang="en-US"/>
          </a:p>
        </p:txBody>
      </p:sp>
      <p:sp>
        <p:nvSpPr>
          <p:cNvPr id="6" name="Freeform 6"/>
          <p:cNvSpPr/>
          <p:nvPr/>
        </p:nvSpPr>
        <p:spPr>
          <a:xfrm>
            <a:off x="381000" y="495300"/>
            <a:ext cx="658167" cy="595940"/>
          </a:xfrm>
          <a:custGeom>
            <a:avLst/>
            <a:gdLst/>
            <a:ahLst/>
            <a:cxnLst/>
            <a:rect l="l" t="t" r="r" b="b"/>
            <a:pathLst>
              <a:path w="658167" h="595940">
                <a:moveTo>
                  <a:pt x="0" y="0"/>
                </a:moveTo>
                <a:lnTo>
                  <a:pt x="658167" y="0"/>
                </a:lnTo>
                <a:lnTo>
                  <a:pt x="658167" y="595940"/>
                </a:lnTo>
                <a:lnTo>
                  <a:pt x="0" y="5959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7867120" y="1599114"/>
            <a:ext cx="7366041" cy="1105450"/>
          </a:xfrm>
          <a:prstGeom prst="rect">
            <a:avLst/>
          </a:prstGeom>
        </p:spPr>
        <p:txBody>
          <a:bodyPr lIns="0" tIns="0" rIns="0" bIns="0" rtlCol="0" anchor="t">
            <a:spAutoFit/>
          </a:bodyPr>
          <a:lstStyle/>
          <a:p>
            <a:pPr algn="l">
              <a:lnSpc>
                <a:spcPts val="8143"/>
              </a:lnSpc>
            </a:pPr>
            <a:r>
              <a:rPr lang="en-US" sz="8572" b="1" dirty="0">
                <a:solidFill>
                  <a:srgbClr val="FFFFFF"/>
                </a:solidFill>
                <a:latin typeface="Montserrat Semi-Bold"/>
                <a:ea typeface="Montserrat Semi-Bold"/>
                <a:cs typeface="Montserrat Semi-Bold"/>
                <a:sym typeface="Montserrat Semi-Bold"/>
              </a:rPr>
              <a:t>Introduction</a:t>
            </a:r>
          </a:p>
        </p:txBody>
      </p:sp>
      <p:sp>
        <p:nvSpPr>
          <p:cNvPr id="14" name="TextBox 14"/>
          <p:cNvSpPr txBox="1"/>
          <p:nvPr/>
        </p:nvSpPr>
        <p:spPr>
          <a:xfrm>
            <a:off x="7521164" y="3873921"/>
            <a:ext cx="9578288" cy="2962349"/>
          </a:xfrm>
          <a:prstGeom prst="rect">
            <a:avLst/>
          </a:prstGeom>
        </p:spPr>
        <p:txBody>
          <a:bodyPr wrap="square" lIns="0" tIns="0" rIns="0" bIns="0" rtlCol="0" anchor="t">
            <a:spAutoFit/>
          </a:bodyPr>
          <a:lstStyle/>
          <a:p>
            <a:pPr algn="l">
              <a:lnSpc>
                <a:spcPts val="3319"/>
              </a:lnSpc>
            </a:pPr>
            <a:r>
              <a:rPr lang="en-GB" sz="3000" b="0" i="0" dirty="0">
                <a:solidFill>
                  <a:srgbClr val="ECECEC"/>
                </a:solidFill>
                <a:effectLst/>
                <a:latin typeface="ui-sans-serif"/>
              </a:rPr>
              <a:t>This project aims to automate attendance marking by using face recognition technology. It processes group photos to detect and recognize faces, leveraging advanced models like MTCNN for face detection and </a:t>
            </a:r>
            <a:r>
              <a:rPr lang="en-GB" sz="3000" b="0" i="0" dirty="0" err="1">
                <a:solidFill>
                  <a:srgbClr val="ECECEC"/>
                </a:solidFill>
                <a:effectLst/>
                <a:latin typeface="ui-sans-serif"/>
              </a:rPr>
              <a:t>FaceNet</a:t>
            </a:r>
            <a:r>
              <a:rPr lang="en-GB" sz="3000" b="0" i="0" dirty="0">
                <a:solidFill>
                  <a:srgbClr val="ECECEC"/>
                </a:solidFill>
                <a:effectLst/>
                <a:latin typeface="ui-sans-serif"/>
              </a:rPr>
              <a:t> for feature extraction. The system ensures accuracy through preprocessing techniques and handles diverse inputs, making attendance marking efficient and reliable.</a:t>
            </a:r>
            <a:endParaRPr lang="en-US" sz="3000" i="1" dirty="0">
              <a:solidFill>
                <a:srgbClr val="FFFFFF"/>
              </a:solidFill>
              <a:latin typeface="Raleway Italics"/>
              <a:ea typeface="Raleway Italics"/>
              <a:cs typeface="Raleway Italics"/>
              <a:sym typeface="Raleway Italics"/>
            </a:endParaRPr>
          </a:p>
        </p:txBody>
      </p:sp>
      <p:sp>
        <p:nvSpPr>
          <p:cNvPr id="15" name="TextBox 15"/>
          <p:cNvSpPr txBox="1"/>
          <p:nvPr/>
        </p:nvSpPr>
        <p:spPr>
          <a:xfrm>
            <a:off x="1300724" y="1599114"/>
            <a:ext cx="1074675"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2A64">
                <a:alpha val="100000"/>
              </a:srgbClr>
            </a:gs>
            <a:gs pos="100000">
              <a:srgbClr val="414C9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314761">
            <a:off x="5680419" y="6404287"/>
            <a:ext cx="19149891" cy="6989710"/>
          </a:xfrm>
          <a:custGeom>
            <a:avLst/>
            <a:gdLst/>
            <a:ahLst/>
            <a:cxnLst/>
            <a:rect l="l" t="t" r="r" b="b"/>
            <a:pathLst>
              <a:path w="19149891" h="6989710">
                <a:moveTo>
                  <a:pt x="0" y="0"/>
                </a:moveTo>
                <a:lnTo>
                  <a:pt x="19149891" y="0"/>
                </a:lnTo>
                <a:lnTo>
                  <a:pt x="19149891" y="6989711"/>
                </a:lnTo>
                <a:lnTo>
                  <a:pt x="0" y="6989711"/>
                </a:lnTo>
                <a:lnTo>
                  <a:pt x="0" y="0"/>
                </a:lnTo>
                <a:close/>
              </a:path>
            </a:pathLst>
          </a:custGeom>
          <a:blipFill>
            <a:blip r:embed="rId2">
              <a:alphaModFix amt="80000"/>
            </a:blip>
            <a:stretch>
              <a:fillRect/>
            </a:stretch>
          </a:blipFill>
        </p:spPr>
        <p:txBody>
          <a:bodyPr/>
          <a:lstStyle/>
          <a:p>
            <a:endParaRPr lang="en-US"/>
          </a:p>
        </p:txBody>
      </p:sp>
      <p:sp>
        <p:nvSpPr>
          <p:cNvPr id="3" name="Freeform 3"/>
          <p:cNvSpPr/>
          <p:nvPr/>
        </p:nvSpPr>
        <p:spPr>
          <a:xfrm rot="1572293" flipV="1">
            <a:off x="3960635" y="-5525403"/>
            <a:ext cx="19149891" cy="6989710"/>
          </a:xfrm>
          <a:custGeom>
            <a:avLst/>
            <a:gdLst/>
            <a:ahLst/>
            <a:cxnLst/>
            <a:rect l="l" t="t" r="r" b="b"/>
            <a:pathLst>
              <a:path w="19149891" h="6989710">
                <a:moveTo>
                  <a:pt x="0" y="6989711"/>
                </a:moveTo>
                <a:lnTo>
                  <a:pt x="19149891" y="6989711"/>
                </a:lnTo>
                <a:lnTo>
                  <a:pt x="19149891" y="0"/>
                </a:lnTo>
                <a:lnTo>
                  <a:pt x="0" y="0"/>
                </a:lnTo>
                <a:lnTo>
                  <a:pt x="0" y="6989711"/>
                </a:lnTo>
                <a:close/>
              </a:path>
            </a:pathLst>
          </a:custGeom>
          <a:blipFill>
            <a:blip r:embed="rId2">
              <a:alphaModFix amt="80000"/>
            </a:blip>
            <a:stretch>
              <a:fillRect/>
            </a:stretch>
          </a:blipFill>
        </p:spPr>
        <p:txBody>
          <a:bodyPr/>
          <a:lstStyle/>
          <a:p>
            <a:endParaRPr lang="en-US"/>
          </a:p>
        </p:txBody>
      </p:sp>
      <p:sp>
        <p:nvSpPr>
          <p:cNvPr id="4" name="Freeform 4"/>
          <p:cNvSpPr/>
          <p:nvPr/>
        </p:nvSpPr>
        <p:spPr>
          <a:xfrm>
            <a:off x="970182" y="266842"/>
            <a:ext cx="658167" cy="595940"/>
          </a:xfrm>
          <a:custGeom>
            <a:avLst/>
            <a:gdLst/>
            <a:ahLst/>
            <a:cxnLst/>
            <a:rect l="l" t="t" r="r" b="b"/>
            <a:pathLst>
              <a:path w="658167" h="595940">
                <a:moveTo>
                  <a:pt x="0" y="0"/>
                </a:moveTo>
                <a:lnTo>
                  <a:pt x="658166" y="0"/>
                </a:lnTo>
                <a:lnTo>
                  <a:pt x="658166" y="595940"/>
                </a:lnTo>
                <a:lnTo>
                  <a:pt x="0" y="595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16104928" y="1599114"/>
            <a:ext cx="1154372"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06</a:t>
            </a:r>
          </a:p>
        </p:txBody>
      </p:sp>
      <p:sp>
        <p:nvSpPr>
          <p:cNvPr id="12" name="TextBox 12"/>
          <p:cNvSpPr txBox="1"/>
          <p:nvPr/>
        </p:nvSpPr>
        <p:spPr>
          <a:xfrm>
            <a:off x="1763286" y="1489376"/>
            <a:ext cx="11294379" cy="1050672"/>
          </a:xfrm>
          <a:prstGeom prst="rect">
            <a:avLst/>
          </a:prstGeom>
        </p:spPr>
        <p:txBody>
          <a:bodyPr wrap="square" lIns="0" tIns="0" rIns="0" bIns="0" rtlCol="0" anchor="t">
            <a:spAutoFit/>
          </a:bodyPr>
          <a:lstStyle/>
          <a:p>
            <a:pPr algn="l">
              <a:lnSpc>
                <a:spcPts val="8143"/>
              </a:lnSpc>
            </a:pPr>
            <a:r>
              <a:rPr lang="en-GB" sz="8572" b="1" dirty="0">
                <a:solidFill>
                  <a:srgbClr val="FFFFFF"/>
                </a:solidFill>
                <a:latin typeface="Montserrat Semi-Bold"/>
                <a:ea typeface="Montserrat Semi-Bold"/>
                <a:cs typeface="Montserrat Semi-Bold"/>
                <a:sym typeface="Montserrat Semi-Bold"/>
              </a:rPr>
              <a:t>Problem statement</a:t>
            </a:r>
            <a:endParaRPr lang="en-US" sz="8572" b="1" dirty="0">
              <a:solidFill>
                <a:srgbClr val="FFFFFF"/>
              </a:solidFill>
              <a:latin typeface="Montserrat Semi-Bold"/>
              <a:ea typeface="Montserrat Semi-Bold"/>
              <a:cs typeface="Montserrat Semi-Bold"/>
              <a:sym typeface="Montserrat Semi-Bold"/>
            </a:endParaRPr>
          </a:p>
        </p:txBody>
      </p:sp>
      <p:sp>
        <p:nvSpPr>
          <p:cNvPr id="13" name="TextBox 13"/>
          <p:cNvSpPr txBox="1"/>
          <p:nvPr/>
        </p:nvSpPr>
        <p:spPr>
          <a:xfrm>
            <a:off x="1914534" y="3418348"/>
            <a:ext cx="8982065" cy="4231928"/>
          </a:xfrm>
          <a:prstGeom prst="rect">
            <a:avLst/>
          </a:prstGeom>
        </p:spPr>
        <p:txBody>
          <a:bodyPr wrap="square" lIns="0" tIns="0" rIns="0" bIns="0" rtlCol="0" anchor="t">
            <a:spAutoFit/>
          </a:bodyPr>
          <a:lstStyle/>
          <a:p>
            <a:pPr algn="l">
              <a:lnSpc>
                <a:spcPts val="3319"/>
              </a:lnSpc>
            </a:pPr>
            <a:r>
              <a:rPr lang="en-GB" sz="3000" b="0" i="0" dirty="0">
                <a:solidFill>
                  <a:srgbClr val="ECECEC"/>
                </a:solidFill>
                <a:effectLst/>
                <a:latin typeface="ui-sans-serif"/>
              </a:rPr>
              <a:t>Manual attendance marking in classrooms and workplaces is time-consuming, prone to errors, and inefficient, especially for large groups. Existing systems often lack scalability, accuracy, or automation. This project addresses these challenges by developing an automated attendance system using facial recognition. The system detects faces in group photos, matches them against a pre-trained database, and marks attendance accurately and efficiently, minimizing human intervention and improving reliability.</a:t>
            </a:r>
            <a:endParaRPr lang="en-US" sz="3000" i="1" dirty="0">
              <a:solidFill>
                <a:srgbClr val="FFFFFF"/>
              </a:solidFill>
              <a:latin typeface="Raleway Italics"/>
              <a:ea typeface="Raleway Italics"/>
              <a:cs typeface="Raleway Italics"/>
              <a:sym typeface="Raleway Italics"/>
            </a:endParaRPr>
          </a:p>
        </p:txBody>
      </p:sp>
      <p:grpSp>
        <p:nvGrpSpPr>
          <p:cNvPr id="14" name="Group 14"/>
          <p:cNvGrpSpPr>
            <a:grpSpLocks noChangeAspect="1"/>
          </p:cNvGrpSpPr>
          <p:nvPr/>
        </p:nvGrpSpPr>
        <p:grpSpPr>
          <a:xfrm>
            <a:off x="11397663" y="2447052"/>
            <a:ext cx="5985108" cy="5985108"/>
            <a:chOff x="0" y="0"/>
            <a:chExt cx="14840029" cy="14840029"/>
          </a:xfrm>
        </p:grpSpPr>
        <p:sp>
          <p:nvSpPr>
            <p:cNvPr id="15" name="Freeform 1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36E9FD"/>
            </a:solidFill>
          </p:spPr>
          <p:txBody>
            <a:bodyPr/>
            <a:lstStyle/>
            <a:p>
              <a:endParaRPr lang="en-US"/>
            </a:p>
          </p:txBody>
        </p:sp>
        <p:sp>
          <p:nvSpPr>
            <p:cNvPr id="16" name="Freeform 1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txBody>
            <a:bodyPr/>
            <a:lstStyle/>
            <a:p>
              <a:endParaRPr lang="en-US"/>
            </a:p>
          </p:txBody>
        </p:sp>
        <p:sp>
          <p:nvSpPr>
            <p:cNvPr id="17" name="Freeform 1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25187" r="223" b="-25187"/>
              </a:stretch>
            </a:blipFill>
          </p:spPr>
          <p:txBody>
            <a:bodyPr/>
            <a:lstStyle/>
            <a:p>
              <a:endParaRPr lang="en-US"/>
            </a:p>
          </p:txBody>
        </p:sp>
      </p:grpSp>
      <p:sp>
        <p:nvSpPr>
          <p:cNvPr id="18" name="Freeform 18"/>
          <p:cNvSpPr/>
          <p:nvPr/>
        </p:nvSpPr>
        <p:spPr>
          <a:xfrm>
            <a:off x="15692956" y="6582619"/>
            <a:ext cx="1785236" cy="1785236"/>
          </a:xfrm>
          <a:custGeom>
            <a:avLst/>
            <a:gdLst/>
            <a:ahLst/>
            <a:cxnLst/>
            <a:rect l="l" t="t" r="r" b="b"/>
            <a:pathLst>
              <a:path w="1785236" h="1785236">
                <a:moveTo>
                  <a:pt x="0" y="0"/>
                </a:moveTo>
                <a:lnTo>
                  <a:pt x="1785235" y="0"/>
                </a:lnTo>
                <a:lnTo>
                  <a:pt x="1785235" y="1785235"/>
                </a:lnTo>
                <a:lnTo>
                  <a:pt x="0" y="17852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183721" y="564812"/>
            <a:ext cx="1785236" cy="1785236"/>
          </a:xfrm>
          <a:custGeom>
            <a:avLst/>
            <a:gdLst/>
            <a:ahLst/>
            <a:cxnLst/>
            <a:rect l="l" t="t" r="r" b="b"/>
            <a:pathLst>
              <a:path w="1785236" h="1785236">
                <a:moveTo>
                  <a:pt x="0" y="0"/>
                </a:moveTo>
                <a:lnTo>
                  <a:pt x="1785236" y="0"/>
                </a:lnTo>
                <a:lnTo>
                  <a:pt x="1785236" y="1785236"/>
                </a:lnTo>
                <a:lnTo>
                  <a:pt x="0" y="17852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61B70">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745448" y="512912"/>
            <a:ext cx="658167" cy="595940"/>
          </a:xfrm>
          <a:custGeom>
            <a:avLst/>
            <a:gdLst/>
            <a:ahLst/>
            <a:cxnLst/>
            <a:rect l="l" t="t" r="r" b="b"/>
            <a:pathLst>
              <a:path w="658167" h="595940">
                <a:moveTo>
                  <a:pt x="0" y="0"/>
                </a:moveTo>
                <a:lnTo>
                  <a:pt x="658167" y="0"/>
                </a:lnTo>
                <a:lnTo>
                  <a:pt x="658167" y="595940"/>
                </a:lnTo>
                <a:lnTo>
                  <a:pt x="0" y="5959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5308566" y="205740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4">
              <a:alphaModFix amt="18999"/>
            </a:blip>
            <a:stretch>
              <a:fillRect/>
            </a:stretch>
          </a:blipFill>
        </p:spPr>
        <p:txBody>
          <a:bodyPr/>
          <a:lstStyle/>
          <a:p>
            <a:endParaRPr lang="en-US"/>
          </a:p>
        </p:txBody>
      </p:sp>
      <p:sp>
        <p:nvSpPr>
          <p:cNvPr id="7" name="TextBox 7"/>
          <p:cNvSpPr txBox="1"/>
          <p:nvPr/>
        </p:nvSpPr>
        <p:spPr>
          <a:xfrm>
            <a:off x="3963450" y="1033585"/>
            <a:ext cx="9965350" cy="1050672"/>
          </a:xfrm>
          <a:prstGeom prst="rect">
            <a:avLst/>
          </a:prstGeom>
        </p:spPr>
        <p:txBody>
          <a:bodyPr lIns="0" tIns="0" rIns="0" bIns="0" rtlCol="0" anchor="t">
            <a:spAutoFit/>
          </a:bodyPr>
          <a:lstStyle/>
          <a:p>
            <a:pPr algn="ctr">
              <a:lnSpc>
                <a:spcPts val="8143"/>
              </a:lnSpc>
            </a:pPr>
            <a:r>
              <a:rPr lang="en-GB" sz="8572" b="1">
                <a:solidFill>
                  <a:srgbClr val="36E9FD"/>
                </a:solidFill>
                <a:latin typeface="Montserrat Semi-Bold"/>
                <a:ea typeface="Montserrat Semi-Bold"/>
                <a:cs typeface="Montserrat Semi-Bold"/>
                <a:sym typeface="Montserrat Semi-Bold"/>
              </a:rPr>
              <a:t>Literature Survey</a:t>
            </a:r>
            <a:endParaRPr lang="en-US" sz="8572" b="1">
              <a:solidFill>
                <a:srgbClr val="36E9FD"/>
              </a:solidFill>
              <a:latin typeface="Montserrat Semi-Bold"/>
              <a:ea typeface="Montserrat Semi-Bold"/>
              <a:cs typeface="Montserrat Semi-Bold"/>
              <a:sym typeface="Montserrat Semi-Bold"/>
            </a:endParaRPr>
          </a:p>
        </p:txBody>
      </p:sp>
      <p:sp>
        <p:nvSpPr>
          <p:cNvPr id="9" name="Freeform 9"/>
          <p:cNvSpPr/>
          <p:nvPr/>
        </p:nvSpPr>
        <p:spPr>
          <a:xfrm>
            <a:off x="13054474" y="220980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4">
              <a:alphaModFix amt="18999"/>
            </a:blip>
            <a:stretch>
              <a:fillRect/>
            </a:stretch>
          </a:blipFill>
        </p:spPr>
        <p:txBody>
          <a:bodyPr/>
          <a:lstStyle/>
          <a:p>
            <a:endParaRPr lang="en-US"/>
          </a:p>
        </p:txBody>
      </p:sp>
      <p:sp>
        <p:nvSpPr>
          <p:cNvPr id="10" name="TextBox 10"/>
          <p:cNvSpPr txBox="1"/>
          <p:nvPr/>
        </p:nvSpPr>
        <p:spPr>
          <a:xfrm>
            <a:off x="1300724" y="1599114"/>
            <a:ext cx="1154372"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07</a:t>
            </a:r>
          </a:p>
        </p:txBody>
      </p:sp>
      <p:graphicFrame>
        <p:nvGraphicFramePr>
          <p:cNvPr id="11" name="Table 5">
            <a:extLst>
              <a:ext uri="{FF2B5EF4-FFF2-40B4-BE49-F238E27FC236}">
                <a16:creationId xmlns:a16="http://schemas.microsoft.com/office/drawing/2014/main" id="{4E26835A-FC29-F551-235B-42AA86A3AD68}"/>
              </a:ext>
            </a:extLst>
          </p:cNvPr>
          <p:cNvGraphicFramePr>
            <a:graphicFrameLocks noGrp="1"/>
          </p:cNvGraphicFramePr>
          <p:nvPr>
            <p:extLst>
              <p:ext uri="{D42A27DB-BD31-4B8C-83A1-F6EECF244321}">
                <p14:modId xmlns:p14="http://schemas.microsoft.com/office/powerpoint/2010/main" val="1633844687"/>
              </p:ext>
            </p:extLst>
          </p:nvPr>
        </p:nvGraphicFramePr>
        <p:xfrm>
          <a:off x="2215587" y="2110933"/>
          <a:ext cx="13849001" cy="7732827"/>
        </p:xfrm>
        <a:graphic>
          <a:graphicData uri="http://schemas.openxmlformats.org/drawingml/2006/table">
            <a:tbl>
              <a:tblPr/>
              <a:tblGrid>
                <a:gridCol w="1609052">
                  <a:extLst>
                    <a:ext uri="{9D8B030D-6E8A-4147-A177-3AD203B41FA5}">
                      <a16:colId xmlns:a16="http://schemas.microsoft.com/office/drawing/2014/main" val="20000"/>
                    </a:ext>
                  </a:extLst>
                </a:gridCol>
                <a:gridCol w="1600824">
                  <a:extLst>
                    <a:ext uri="{9D8B030D-6E8A-4147-A177-3AD203B41FA5}">
                      <a16:colId xmlns:a16="http://schemas.microsoft.com/office/drawing/2014/main" val="409984969"/>
                    </a:ext>
                  </a:extLst>
                </a:gridCol>
                <a:gridCol w="3342327">
                  <a:extLst>
                    <a:ext uri="{9D8B030D-6E8A-4147-A177-3AD203B41FA5}">
                      <a16:colId xmlns:a16="http://schemas.microsoft.com/office/drawing/2014/main" val="20001"/>
                    </a:ext>
                  </a:extLst>
                </a:gridCol>
                <a:gridCol w="3630826">
                  <a:extLst>
                    <a:ext uri="{9D8B030D-6E8A-4147-A177-3AD203B41FA5}">
                      <a16:colId xmlns:a16="http://schemas.microsoft.com/office/drawing/2014/main" val="20002"/>
                    </a:ext>
                  </a:extLst>
                </a:gridCol>
                <a:gridCol w="3665972">
                  <a:extLst>
                    <a:ext uri="{9D8B030D-6E8A-4147-A177-3AD203B41FA5}">
                      <a16:colId xmlns:a16="http://schemas.microsoft.com/office/drawing/2014/main" val="20003"/>
                    </a:ext>
                  </a:extLst>
                </a:gridCol>
              </a:tblGrid>
              <a:tr h="549503">
                <a:tc>
                  <a:txBody>
                    <a:bodyPr/>
                    <a:lstStyle/>
                    <a:p>
                      <a:r>
                        <a:rPr lang="en-US" sz="2000" b="1">
                          <a:latin typeface="Times New Roman"/>
                          <a:cs typeface="Times New Roman"/>
                        </a:rPr>
                        <a:t>Title</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Author(s)</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Abstract</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Methodology</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Gaps Found</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extLst>
                  <a:ext uri="{0D108BD9-81ED-4DB2-BD59-A6C34878D82A}">
                    <a16:rowId xmlns:a16="http://schemas.microsoft.com/office/drawing/2014/main" val="10000"/>
                  </a:ext>
                </a:extLst>
              </a:tr>
              <a:tr h="2233468">
                <a:tc>
                  <a:txBody>
                    <a:bodyPr/>
                    <a:lstStyle/>
                    <a:p>
                      <a:pPr lvl="0" algn="l">
                        <a:lnSpc>
                          <a:spcPct val="100000"/>
                        </a:lnSpc>
                        <a:spcBef>
                          <a:spcPts val="0"/>
                        </a:spcBef>
                        <a:spcAft>
                          <a:spcPts val="0"/>
                        </a:spcAft>
                        <a:buNone/>
                      </a:pPr>
                      <a:r>
                        <a:rPr lang="en-GB" b="1" i="0">
                          <a:solidFill>
                            <a:schemeClr val="tx1"/>
                          </a:solidFill>
                        </a:rPr>
                        <a:t>FaceTime – Deep Learning Based Face Recognition Attendance System</a:t>
                      </a:r>
                      <a:endParaRPr lang="en-US">
                        <a:solidFill>
                          <a:schemeClr val="tx1"/>
                        </a:solidFill>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1F1F1"/>
                    </a:solidFill>
                  </a:tcPr>
                </a:tc>
                <a:tc>
                  <a:txBody>
                    <a:bodyPr/>
                    <a:lstStyle/>
                    <a:p>
                      <a:pPr lvl="0">
                        <a:buNone/>
                      </a:pPr>
                      <a:r>
                        <a:rPr lang="sv-SE" sz="1800" b="0" i="0" u="none" strike="noStrike" noProof="0">
                          <a:solidFill>
                            <a:schemeClr val="tx1"/>
                          </a:solidFill>
                          <a:latin typeface="Times New Roman"/>
                        </a:rPr>
                        <a:t>Marko Arsenovic, Srdjan Sladojevic, Andras Anderla, Darko Stefanovic</a:t>
                      </a:r>
                      <a:endParaRPr lang="sv-SE" sz="1800">
                        <a:solidFill>
                          <a:schemeClr val="tx1"/>
                        </a:solidFill>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1F1F1"/>
                    </a:solidFill>
                  </a:tcPr>
                </a:tc>
                <a:tc>
                  <a:txBody>
                    <a:bodyPr/>
                    <a:lstStyle/>
                    <a:p>
                      <a:pPr lvl="0">
                        <a:buNone/>
                      </a:pPr>
                      <a:r>
                        <a:rPr lang="en-GB" sz="1200" b="0" i="0" u="none" strike="noStrike" noProof="0">
                          <a:solidFill>
                            <a:schemeClr val="tx1"/>
                          </a:solidFill>
                        </a:rPr>
                        <a:t>This paper proposes a deep learning-based attendance system using CNN cascades for face detection and FaceNet embeddings. It addresses challenges with small datasets through novel augmentation techniques and achieves 95.02% accuracy in real-time environments, offering a scalable solution for monitoring systems.</a:t>
                      </a: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FFFFF"/>
                    </a:solidFill>
                  </a:tcPr>
                </a:tc>
                <a:tc>
                  <a:txBody>
                    <a:bodyPr/>
                    <a:lstStyle/>
                    <a:p>
                      <a:pPr marL="285750" lvl="0" indent="-285750" algn="l">
                        <a:lnSpc>
                          <a:spcPct val="100000"/>
                        </a:lnSpc>
                        <a:spcBef>
                          <a:spcPts val="0"/>
                        </a:spcBef>
                        <a:spcAft>
                          <a:spcPts val="0"/>
                        </a:spcAft>
                        <a:buFont typeface="Arial"/>
                        <a:buChar char="•"/>
                      </a:pPr>
                      <a:r>
                        <a:rPr lang="en-GB" sz="1400" b="0" i="0" u="none" strike="noStrike" noProof="0">
                          <a:solidFill>
                            <a:schemeClr val="tx1"/>
                          </a:solidFill>
                        </a:rPr>
                        <a:t>A CNN-based model integrates a cascade for face detection, positioning based on landmarks, and feature embedding via FaceNet.</a:t>
                      </a:r>
                      <a:endParaRPr lang="en-US" sz="1400">
                        <a:solidFill>
                          <a:schemeClr val="tx1"/>
                        </a:solidFill>
                      </a:endParaRPr>
                    </a:p>
                    <a:p>
                      <a:pPr marL="285750" lvl="0" indent="-285750" algn="l">
                        <a:lnSpc>
                          <a:spcPct val="100000"/>
                        </a:lnSpc>
                        <a:spcBef>
                          <a:spcPts val="0"/>
                        </a:spcBef>
                        <a:spcAft>
                          <a:spcPts val="0"/>
                        </a:spcAft>
                        <a:buFont typeface="Arial"/>
                        <a:buChar char="•"/>
                      </a:pPr>
                      <a:r>
                        <a:rPr lang="en-GB" sz="1400" b="0" i="0" u="none" strike="noStrike" noProof="0">
                          <a:solidFill>
                            <a:schemeClr val="tx1"/>
                          </a:solidFill>
                        </a:rPr>
                        <a:t>Image augmentation (blurring, noising, adding accessories) is used to enhance a small dataset.</a:t>
                      </a:r>
                    </a:p>
                    <a:p>
                      <a:pPr marL="285750" lvl="0" indent="-285750" algn="l">
                        <a:lnSpc>
                          <a:spcPct val="100000"/>
                        </a:lnSpc>
                        <a:spcBef>
                          <a:spcPts val="0"/>
                        </a:spcBef>
                        <a:spcAft>
                          <a:spcPts val="0"/>
                        </a:spcAft>
                        <a:buFont typeface="Arial"/>
                        <a:buChar char="•"/>
                      </a:pPr>
                      <a:r>
                        <a:rPr lang="en-GB" sz="1400" b="0" i="0" u="none" strike="noStrike" noProof="0">
                          <a:solidFill>
                            <a:schemeClr val="tx1"/>
                          </a:solidFill>
                        </a:rPr>
                        <a:t>Classification is performed with an SVM on generated embeddings.</a:t>
                      </a:r>
                    </a:p>
                    <a:p>
                      <a:pPr marL="285750" lvl="0" indent="-285750" algn="l">
                        <a:lnSpc>
                          <a:spcPct val="100000"/>
                        </a:lnSpc>
                        <a:spcBef>
                          <a:spcPts val="0"/>
                        </a:spcBef>
                        <a:spcAft>
                          <a:spcPts val="0"/>
                        </a:spcAft>
                        <a:buFont typeface="Arial"/>
                        <a:buChar char="•"/>
                      </a:pPr>
                      <a:r>
                        <a:rPr lang="en-GB" sz="1400" b="0" i="0" u="none" strike="noStrike" noProof="0">
                          <a:solidFill>
                            <a:schemeClr val="tx1"/>
                          </a:solidFill>
                        </a:rPr>
                        <a:t>Tested in a real-time environment with an overall accuracy of 95.02%.</a:t>
                      </a:r>
                      <a:endParaRPr lang="en-GB" sz="1400">
                        <a:solidFill>
                          <a:schemeClr val="tx1"/>
                        </a:solidFill>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FFFFF"/>
                    </a:solidFill>
                  </a:tcPr>
                </a:tc>
                <a:tc>
                  <a:txBody>
                    <a:bodyPr/>
                    <a:lstStyle/>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Challenges with smaller datasets.</a:t>
                      </a:r>
                      <a:endParaRPr lang="en-US">
                        <a:solidFill>
                          <a:schemeClr val="tx1"/>
                        </a:solidFill>
                      </a:endParaRPr>
                    </a:p>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Environmental lighting conditions affected accuracy.</a:t>
                      </a:r>
                      <a:endParaRPr lang="en-GB">
                        <a:solidFill>
                          <a:schemeClr val="tx1"/>
                        </a:solidFill>
                      </a:endParaRPr>
                    </a:p>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Suggestion for further exploration of new augmentation techniques and real-time retraining mechanisms.</a:t>
                      </a: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FFFFF"/>
                    </a:solidFill>
                  </a:tcPr>
                </a:tc>
                <a:extLst>
                  <a:ext uri="{0D108BD9-81ED-4DB2-BD59-A6C34878D82A}">
                    <a16:rowId xmlns:a16="http://schemas.microsoft.com/office/drawing/2014/main" val="2768637059"/>
                  </a:ext>
                </a:extLst>
              </a:tr>
              <a:tr h="2109383">
                <a:tc>
                  <a:txBody>
                    <a:bodyPr/>
                    <a:lstStyle/>
                    <a:p>
                      <a:pPr lvl="0" algn="l">
                        <a:lnSpc>
                          <a:spcPct val="100000"/>
                        </a:lnSpc>
                        <a:spcBef>
                          <a:spcPts val="0"/>
                        </a:spcBef>
                        <a:spcAft>
                          <a:spcPts val="0"/>
                        </a:spcAft>
                        <a:buNone/>
                      </a:pPr>
                      <a:r>
                        <a:rPr lang="en-GB" b="1" i="0">
                          <a:solidFill>
                            <a:schemeClr val="tx1"/>
                          </a:solidFill>
                        </a:rPr>
                        <a:t>Real-Time Smart Attendance System using Face Recognition Techniques</a:t>
                      </a:r>
                      <a:endParaRPr lang="en-US">
                        <a:solidFill>
                          <a:schemeClr val="tx1"/>
                        </a:solidFill>
                      </a:endParaRPr>
                    </a:p>
                    <a:p>
                      <a:pPr lvl="0">
                        <a:buNone/>
                      </a:pPr>
                      <a:endParaRPr lang="en-GB" sz="2000" b="1">
                        <a:latin typeface="Times New Roman"/>
                        <a:cs typeface="Times New Roman"/>
                      </a:endParaRPr>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1F1F1"/>
                    </a:solidFill>
                  </a:tcPr>
                </a:tc>
                <a:tc>
                  <a:txBody>
                    <a:bodyPr/>
                    <a:lstStyle/>
                    <a:p>
                      <a:pPr lvl="0">
                        <a:buNone/>
                      </a:pPr>
                      <a:r>
                        <a:rPr lang="sv-SE" sz="1800" b="0" i="0" u="none" strike="noStrike" noProof="0">
                          <a:solidFill>
                            <a:schemeClr val="tx1"/>
                          </a:solidFill>
                        </a:rPr>
                        <a:t>Shreyak Sawhney, Karan Kacker, Samyak Jain, Shailendra Narayan Singh, Rakesh Garg</a:t>
                      </a:r>
                      <a:endParaRPr lang="en-US" err="1"/>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1F1F1"/>
                    </a:solidFill>
                  </a:tcPr>
                </a:tc>
                <a:tc>
                  <a:txBody>
                    <a:bodyPr/>
                    <a:lstStyle/>
                    <a:p>
                      <a:pPr marL="285750" lvl="0" indent="-285750" algn="l">
                        <a:lnSpc>
                          <a:spcPct val="100000"/>
                        </a:lnSpc>
                        <a:spcBef>
                          <a:spcPts val="0"/>
                        </a:spcBef>
                        <a:spcAft>
                          <a:spcPts val="0"/>
                        </a:spcAft>
                        <a:buFont typeface="Arial"/>
                        <a:buChar char="•"/>
                      </a:pPr>
                      <a:r>
                        <a:rPr lang="en-GB" sz="1200" b="0" i="0" u="none" strike="noStrike" noProof="0">
                          <a:solidFill>
                            <a:schemeClr val="tx1"/>
                          </a:solidFill>
                          <a:latin typeface="Calibri"/>
                        </a:rPr>
                        <a:t>This paper introduces an automated attendance system combining Eigenfaces, PCA, and CNNs for facial recognition. The system tackles authentication challenges and proxy prevention, using cameras inside and outside classrooms to link recognized faces to a database, ensuring efficient attendance tracking.</a:t>
                      </a:r>
                      <a:endParaRPr lang="en-US">
                        <a:solidFill>
                          <a:schemeClr val="tx1"/>
                        </a:solidFill>
                        <a:latin typeface="Calibri"/>
                      </a:endParaRPr>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FFFFF"/>
                    </a:solidFill>
                  </a:tcPr>
                </a:tc>
                <a:tc>
                  <a:txBody>
                    <a:bodyPr/>
                    <a:lstStyle/>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Combines Eigenfaces, PCA, and CNNs for face detection and recognition.</a:t>
                      </a:r>
                      <a:endParaRPr lang="en-US">
                        <a:solidFill>
                          <a:schemeClr val="tx1"/>
                        </a:solidFill>
                      </a:endParaRPr>
                    </a:p>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Two-camera system ensures no proxies: one camera outside the classroom for access control, another inside for presence confirmation.</a:t>
                      </a:r>
                      <a:endParaRPr lang="en-GB">
                        <a:solidFill>
                          <a:schemeClr val="tx1"/>
                        </a:solidFill>
                      </a:endParaRPr>
                    </a:p>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Enrolment involves storing student details and images in a database for future matching.</a:t>
                      </a:r>
                      <a:endParaRPr lang="en-GB">
                        <a:solidFill>
                          <a:schemeClr val="tx1"/>
                        </a:solidFill>
                      </a:endParaRPr>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FFFFF"/>
                    </a:solidFill>
                  </a:tcPr>
                </a:tc>
                <a:tc>
                  <a:txBody>
                    <a:bodyPr/>
                    <a:lstStyle/>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Lack of multi-face real-time processing capability.</a:t>
                      </a:r>
                      <a:endParaRPr lang="en-US">
                        <a:solidFill>
                          <a:schemeClr val="tx1"/>
                        </a:solidFill>
                      </a:endParaRPr>
                    </a:p>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Challenges in scaling for larger environments (e.g., corporate settings).</a:t>
                      </a:r>
                      <a:endParaRPr lang="en-GB">
                        <a:solidFill>
                          <a:schemeClr val="tx1"/>
                        </a:solidFill>
                      </a:endParaRPr>
                    </a:p>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Needs integration with robust security mechanisms for broader applications like banking or corporate surveillance.</a:t>
                      </a:r>
                      <a:endParaRPr lang="en-GB">
                        <a:solidFill>
                          <a:schemeClr val="tx1"/>
                        </a:solidFill>
                      </a:endParaRPr>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FFFFF"/>
                    </a:solidFill>
                  </a:tcPr>
                </a:tc>
                <a:extLst>
                  <a:ext uri="{0D108BD9-81ED-4DB2-BD59-A6C34878D82A}">
                    <a16:rowId xmlns:a16="http://schemas.microsoft.com/office/drawing/2014/main" val="767193277"/>
                  </a:ext>
                </a:extLst>
              </a:tr>
              <a:tr h="2428444">
                <a:tc>
                  <a:txBody>
                    <a:bodyPr/>
                    <a:lstStyle/>
                    <a:p>
                      <a:pPr lvl="0" algn="l">
                        <a:lnSpc>
                          <a:spcPct val="100000"/>
                        </a:lnSpc>
                        <a:spcBef>
                          <a:spcPts val="0"/>
                        </a:spcBef>
                        <a:spcAft>
                          <a:spcPts val="0"/>
                        </a:spcAft>
                        <a:buNone/>
                      </a:pPr>
                      <a:r>
                        <a:rPr lang="en-GB" b="1" i="0">
                          <a:solidFill>
                            <a:schemeClr val="tx1"/>
                          </a:solidFill>
                        </a:rPr>
                        <a:t>Study of Implementing Automated Attendance System Using Face Recognition Technique</a:t>
                      </a:r>
                      <a:endParaRPr lang="en-US">
                        <a:solidFill>
                          <a:schemeClr val="tx1"/>
                        </a:solidFill>
                      </a:endParaRPr>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1F1F1"/>
                    </a:solidFill>
                  </a:tcPr>
                </a:tc>
                <a:tc>
                  <a:txBody>
                    <a:bodyPr/>
                    <a:lstStyle/>
                    <a:p>
                      <a:pPr lvl="0">
                        <a:buNone/>
                      </a:pPr>
                      <a:r>
                        <a:rPr lang="en-US" sz="1800" b="0" i="0" u="none" strike="noStrike" noProof="0">
                          <a:latin typeface="Calibri"/>
                        </a:rPr>
                        <a:t>Nirmalya Kar, Mrinal Kanti Debbarma, Ashim Saha, Dwijen Rudra Pal</a:t>
                      </a:r>
                      <a:endParaRPr lang="en-US"/>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1F1F1"/>
                    </a:solidFill>
                  </a:tcPr>
                </a:tc>
                <a:tc>
                  <a:txBody>
                    <a:bodyPr/>
                    <a:lstStyle/>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This study presents a face recognition-based attendance system using PCA and Eigenfaces. It automates attendance marking, leveraging OpenCV for detection and a log system for easy faculty access to records, ensuring efficient and non-invasive authentication.</a:t>
                      </a:r>
                      <a:endParaRPr lang="en-GB" sz="1200" b="0" i="0" u="none" strike="noStrike" noProof="0">
                        <a:solidFill>
                          <a:schemeClr val="tx1"/>
                        </a:solidFill>
                        <a:latin typeface="Calibri"/>
                      </a:endParaRPr>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latin typeface="Calibri"/>
                        </a:rPr>
                        <a:t>Uses PCA and Eigenfaces for training and recognition.</a:t>
                      </a:r>
                      <a:endParaRPr lang="en-GB" sz="1200" b="0" i="0" u="none" strike="noStrike" noProof="0">
                        <a:solidFill>
                          <a:schemeClr val="tx1"/>
                        </a:solidFill>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Calibri"/>
                        </a:rPr>
                        <a:t>OpenCV is employed for HaarCascade-based face detection.</a:t>
                      </a:r>
                      <a:endParaRPr lang="en-GB">
                        <a:solidFill>
                          <a:schemeClr val="tx1"/>
                        </a:solidFill>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Calibri"/>
                        </a:rPr>
                        <a:t>System captures frontal faces, performs preprocessing, and stores eigenvalues for future comparisons.</a:t>
                      </a:r>
                      <a:endParaRPr lang="en-GB">
                        <a:solidFill>
                          <a:schemeClr val="tx1"/>
                        </a:solidFill>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Calibri"/>
                        </a:rPr>
                        <a:t>A log records clock-in and clock-out times for attendance tracking.</a:t>
                      </a:r>
                      <a:endParaRPr lang="en-GB">
                        <a:solidFill>
                          <a:schemeClr val="tx1"/>
                        </a:solidFill>
                      </a:endParaRPr>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latin typeface="Calibri"/>
                        </a:rPr>
                        <a:t>Limited angle recognition—only frontal faces achieved high accuracy.</a:t>
                      </a:r>
                      <a:endParaRPr lang="en-GB" sz="1200" b="0" i="0" u="none" strike="noStrike" noProof="0">
                        <a:solidFill>
                          <a:schemeClr val="tx1"/>
                        </a:solidFill>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Calibri"/>
                        </a:rPr>
                        <a:t>Insufficient dataset size and diversity.</a:t>
                      </a:r>
                      <a:endParaRPr lang="en-GB">
                        <a:solidFill>
                          <a:schemeClr val="tx1"/>
                        </a:solidFill>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Calibri"/>
                        </a:rPr>
                        <a:t>Poor performance on non-frontal or profile views, as shown by a drop in recognition rates with increased face angles.</a:t>
                      </a:r>
                      <a:endParaRPr lang="en-GB">
                        <a:solidFill>
                          <a:schemeClr val="tx1"/>
                        </a:solidFill>
                      </a:endParaRPr>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FFFFF"/>
                    </a:solidFill>
                  </a:tcPr>
                </a:tc>
                <a:extLst>
                  <a:ext uri="{0D108BD9-81ED-4DB2-BD59-A6C34878D82A}">
                    <a16:rowId xmlns:a16="http://schemas.microsoft.com/office/drawing/2014/main" val="41202583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61B70">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745448" y="512912"/>
            <a:ext cx="658167" cy="595940"/>
          </a:xfrm>
          <a:custGeom>
            <a:avLst/>
            <a:gdLst/>
            <a:ahLst/>
            <a:cxnLst/>
            <a:rect l="l" t="t" r="r" b="b"/>
            <a:pathLst>
              <a:path w="658167" h="595940">
                <a:moveTo>
                  <a:pt x="0" y="0"/>
                </a:moveTo>
                <a:lnTo>
                  <a:pt x="658167" y="0"/>
                </a:lnTo>
                <a:lnTo>
                  <a:pt x="658167" y="595940"/>
                </a:lnTo>
                <a:lnTo>
                  <a:pt x="0" y="5959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5308566" y="205740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4">
              <a:alphaModFix amt="18999"/>
            </a:blip>
            <a:stretch>
              <a:fillRect/>
            </a:stretch>
          </a:blipFill>
        </p:spPr>
        <p:txBody>
          <a:bodyPr/>
          <a:lstStyle/>
          <a:p>
            <a:endParaRPr lang="en-US"/>
          </a:p>
        </p:txBody>
      </p:sp>
      <p:sp>
        <p:nvSpPr>
          <p:cNvPr id="7" name="TextBox 7"/>
          <p:cNvSpPr txBox="1"/>
          <p:nvPr/>
        </p:nvSpPr>
        <p:spPr>
          <a:xfrm>
            <a:off x="3963450" y="1033585"/>
            <a:ext cx="9965350" cy="1050672"/>
          </a:xfrm>
          <a:prstGeom prst="rect">
            <a:avLst/>
          </a:prstGeom>
        </p:spPr>
        <p:txBody>
          <a:bodyPr lIns="0" tIns="0" rIns="0" bIns="0" rtlCol="0" anchor="t">
            <a:spAutoFit/>
          </a:bodyPr>
          <a:lstStyle/>
          <a:p>
            <a:pPr algn="ctr">
              <a:lnSpc>
                <a:spcPts val="8143"/>
              </a:lnSpc>
            </a:pPr>
            <a:r>
              <a:rPr lang="en-GB" sz="8572" b="1">
                <a:solidFill>
                  <a:srgbClr val="36E9FD"/>
                </a:solidFill>
                <a:latin typeface="Montserrat Semi-Bold"/>
                <a:ea typeface="Montserrat Semi-Bold"/>
                <a:cs typeface="Montserrat Semi-Bold"/>
                <a:sym typeface="Montserrat Semi-Bold"/>
              </a:rPr>
              <a:t>Literature Survey</a:t>
            </a:r>
            <a:endParaRPr lang="en-US" sz="8572" b="1">
              <a:solidFill>
                <a:srgbClr val="36E9FD"/>
              </a:solidFill>
              <a:latin typeface="Montserrat Semi-Bold"/>
              <a:ea typeface="Montserrat Semi-Bold"/>
              <a:cs typeface="Montserrat Semi-Bold"/>
              <a:sym typeface="Montserrat Semi-Bold"/>
            </a:endParaRPr>
          </a:p>
        </p:txBody>
      </p:sp>
      <p:sp>
        <p:nvSpPr>
          <p:cNvPr id="9" name="Freeform 9"/>
          <p:cNvSpPr/>
          <p:nvPr/>
        </p:nvSpPr>
        <p:spPr>
          <a:xfrm>
            <a:off x="13054474" y="220980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4">
              <a:alphaModFix amt="18999"/>
            </a:blip>
            <a:stretch>
              <a:fillRect/>
            </a:stretch>
          </a:blipFill>
        </p:spPr>
        <p:txBody>
          <a:bodyPr/>
          <a:lstStyle/>
          <a:p>
            <a:endParaRPr lang="en-US"/>
          </a:p>
        </p:txBody>
      </p:sp>
      <p:sp>
        <p:nvSpPr>
          <p:cNvPr id="10" name="TextBox 10"/>
          <p:cNvSpPr txBox="1"/>
          <p:nvPr/>
        </p:nvSpPr>
        <p:spPr>
          <a:xfrm>
            <a:off x="1300724" y="1599114"/>
            <a:ext cx="1154372"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07</a:t>
            </a:r>
          </a:p>
        </p:txBody>
      </p:sp>
      <p:graphicFrame>
        <p:nvGraphicFramePr>
          <p:cNvPr id="11" name="Table 5">
            <a:extLst>
              <a:ext uri="{FF2B5EF4-FFF2-40B4-BE49-F238E27FC236}">
                <a16:creationId xmlns:a16="http://schemas.microsoft.com/office/drawing/2014/main" id="{4E26835A-FC29-F551-235B-42AA86A3AD68}"/>
              </a:ext>
            </a:extLst>
          </p:cNvPr>
          <p:cNvGraphicFramePr>
            <a:graphicFrameLocks noGrp="1"/>
          </p:cNvGraphicFramePr>
          <p:nvPr>
            <p:extLst>
              <p:ext uri="{D42A27DB-BD31-4B8C-83A1-F6EECF244321}">
                <p14:modId xmlns:p14="http://schemas.microsoft.com/office/powerpoint/2010/main" val="2290400128"/>
              </p:ext>
            </p:extLst>
          </p:nvPr>
        </p:nvGraphicFramePr>
        <p:xfrm>
          <a:off x="2215587" y="2110933"/>
          <a:ext cx="13849001" cy="7525730"/>
        </p:xfrm>
        <a:graphic>
          <a:graphicData uri="http://schemas.openxmlformats.org/drawingml/2006/table">
            <a:tbl>
              <a:tblPr/>
              <a:tblGrid>
                <a:gridCol w="1609052">
                  <a:extLst>
                    <a:ext uri="{9D8B030D-6E8A-4147-A177-3AD203B41FA5}">
                      <a16:colId xmlns:a16="http://schemas.microsoft.com/office/drawing/2014/main" val="20000"/>
                    </a:ext>
                  </a:extLst>
                </a:gridCol>
                <a:gridCol w="1600824">
                  <a:extLst>
                    <a:ext uri="{9D8B030D-6E8A-4147-A177-3AD203B41FA5}">
                      <a16:colId xmlns:a16="http://schemas.microsoft.com/office/drawing/2014/main" val="409984969"/>
                    </a:ext>
                  </a:extLst>
                </a:gridCol>
                <a:gridCol w="3342327">
                  <a:extLst>
                    <a:ext uri="{9D8B030D-6E8A-4147-A177-3AD203B41FA5}">
                      <a16:colId xmlns:a16="http://schemas.microsoft.com/office/drawing/2014/main" val="20001"/>
                    </a:ext>
                  </a:extLst>
                </a:gridCol>
                <a:gridCol w="3630826">
                  <a:extLst>
                    <a:ext uri="{9D8B030D-6E8A-4147-A177-3AD203B41FA5}">
                      <a16:colId xmlns:a16="http://schemas.microsoft.com/office/drawing/2014/main" val="20002"/>
                    </a:ext>
                  </a:extLst>
                </a:gridCol>
                <a:gridCol w="3665972">
                  <a:extLst>
                    <a:ext uri="{9D8B030D-6E8A-4147-A177-3AD203B41FA5}">
                      <a16:colId xmlns:a16="http://schemas.microsoft.com/office/drawing/2014/main" val="20003"/>
                    </a:ext>
                  </a:extLst>
                </a:gridCol>
              </a:tblGrid>
              <a:tr h="549503">
                <a:tc>
                  <a:txBody>
                    <a:bodyPr/>
                    <a:lstStyle/>
                    <a:p>
                      <a:r>
                        <a:rPr lang="en-US" sz="2000" b="1">
                          <a:latin typeface="Times New Roman"/>
                          <a:cs typeface="Times New Roman"/>
                        </a:rPr>
                        <a:t>Title</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Author(s)</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Abstract</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Methodology</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Gaps Found</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extLst>
                  <a:ext uri="{0D108BD9-81ED-4DB2-BD59-A6C34878D82A}">
                    <a16:rowId xmlns:a16="http://schemas.microsoft.com/office/drawing/2014/main" val="10000"/>
                  </a:ext>
                </a:extLst>
              </a:tr>
              <a:tr h="2233468">
                <a:tc>
                  <a:txBody>
                    <a:bodyPr/>
                    <a:lstStyle/>
                    <a:p>
                      <a:pPr lvl="0" algn="l">
                        <a:lnSpc>
                          <a:spcPct val="100000"/>
                        </a:lnSpc>
                        <a:spcBef>
                          <a:spcPts val="0"/>
                        </a:spcBef>
                        <a:spcAft>
                          <a:spcPts val="0"/>
                        </a:spcAft>
                        <a:buNone/>
                      </a:pPr>
                      <a:r>
                        <a:rPr lang="en-GB" sz="1800" b="1" i="0" u="none" strike="noStrike" noProof="0">
                          <a:solidFill>
                            <a:schemeClr val="tx1"/>
                          </a:solidFill>
                          <a:latin typeface="Times New Roman"/>
                        </a:rPr>
                        <a:t>Attendance System Using Face Recognition and Class Monitoring System</a:t>
                      </a:r>
                      <a:endParaRPr lang="en-US" sz="1800" b="1" u="none" strike="noStrike" noProof="0">
                        <a:latin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1F1F1"/>
                    </a:solidFill>
                  </a:tcPr>
                </a:tc>
                <a:tc>
                  <a:txBody>
                    <a:bodyPr/>
                    <a:lstStyle/>
                    <a:p>
                      <a:pPr lvl="0">
                        <a:buNone/>
                      </a:pPr>
                      <a:r>
                        <a:rPr lang="sv-SE" sz="1800" b="0" i="0" u="none" strike="noStrike" noProof="0">
                          <a:solidFill>
                            <a:schemeClr val="tx1"/>
                          </a:solidFill>
                          <a:latin typeface="Times New Roman"/>
                        </a:rPr>
                        <a:t>Prof. Arun Katara, Mr. Sudesh V. Kolhe, Mr. Amar P. Zilpe, Mr. Nikhil D. Bhele, Mr. Chetan J. Bele</a:t>
                      </a:r>
                      <a:endParaRPr lang="en-US">
                        <a:latin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1F1F1"/>
                    </a:solidFill>
                  </a:tcPr>
                </a:tc>
                <a:tc>
                  <a:txBody>
                    <a:bodyPr/>
                    <a:lstStyle/>
                    <a:p>
                      <a:pPr lvl="0">
                        <a:buNone/>
                      </a:pPr>
                      <a:r>
                        <a:rPr lang="en-GB" sz="1200" b="0" i="0" u="none" strike="noStrike" noProof="0">
                          <a:solidFill>
                            <a:schemeClr val="tx1"/>
                          </a:solidFill>
                          <a:latin typeface="Times New Roman"/>
                        </a:rPr>
                        <a:t>This paper presents a face recognition-based attendance system using Raspberry Pi. The system automates attendance marking by detecting and recognizing faces through continuous observation, enhancing accuracy. It uses the OpenCV library for image processing and maintains a MySQL database for attendance storage. The method saves time compared to traditional approaches and reduces errors related to fake attendance.</a:t>
                      </a: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FFFFF"/>
                    </a:solidFill>
                  </a:tcPr>
                </a:tc>
                <a:tc>
                  <a:txBody>
                    <a:bodyPr/>
                    <a:lstStyle/>
                    <a:p>
                      <a:pPr marL="0" lvl="0" indent="0" algn="l">
                        <a:lnSpc>
                          <a:spcPct val="100000"/>
                        </a:lnSpc>
                        <a:spcBef>
                          <a:spcPts val="0"/>
                        </a:spcBef>
                        <a:spcAft>
                          <a:spcPts val="0"/>
                        </a:spcAft>
                        <a:buFont typeface="Arial"/>
                        <a:buChar char="•"/>
                      </a:pPr>
                      <a:r>
                        <a:rPr lang="en-GB" sz="1400" b="0" i="0" u="none" strike="noStrike" noProof="0">
                          <a:solidFill>
                            <a:schemeClr val="tx1"/>
                          </a:solidFill>
                          <a:latin typeface="Times New Roman"/>
                        </a:rPr>
                        <a:t>Utilized OpenCV for face detection and recognition.</a:t>
                      </a:r>
                      <a:endParaRPr lang="en-US" sz="1400">
                        <a:solidFill>
                          <a:schemeClr val="tx1"/>
                        </a:solidFill>
                        <a:latin typeface="Times New Roman"/>
                      </a:endParaRPr>
                    </a:p>
                    <a:p>
                      <a:pPr marL="0" lvl="0" indent="0" algn="l">
                        <a:lnSpc>
                          <a:spcPct val="100000"/>
                        </a:lnSpc>
                        <a:spcBef>
                          <a:spcPts val="0"/>
                        </a:spcBef>
                        <a:spcAft>
                          <a:spcPts val="0"/>
                        </a:spcAft>
                        <a:buFont typeface="Arial"/>
                        <a:buChar char="•"/>
                      </a:pPr>
                      <a:r>
                        <a:rPr lang="en-GB" sz="1400" b="0" i="0" u="none" strike="noStrike" noProof="0">
                          <a:solidFill>
                            <a:schemeClr val="tx1"/>
                          </a:solidFill>
                          <a:latin typeface="Times New Roman"/>
                        </a:rPr>
                        <a:t>Continuous observation for attendance estimation.</a:t>
                      </a:r>
                      <a:endParaRPr lang="en-US">
                        <a:latin typeface="Times New Roman"/>
                      </a:endParaRPr>
                    </a:p>
                    <a:p>
                      <a:pPr marL="0" lvl="0" indent="0" algn="l">
                        <a:lnSpc>
                          <a:spcPct val="100000"/>
                        </a:lnSpc>
                        <a:spcBef>
                          <a:spcPts val="0"/>
                        </a:spcBef>
                        <a:spcAft>
                          <a:spcPts val="0"/>
                        </a:spcAft>
                        <a:buFont typeface="Arial"/>
                        <a:buChar char="•"/>
                      </a:pPr>
                      <a:r>
                        <a:rPr lang="en-GB" sz="1400" b="0" i="0" u="none" strike="noStrike" noProof="0">
                          <a:solidFill>
                            <a:schemeClr val="tx1"/>
                          </a:solidFill>
                          <a:latin typeface="Times New Roman"/>
                        </a:rPr>
                        <a:t>Preprocessing techniques like histogram normalization to improve image quality.</a:t>
                      </a:r>
                      <a:endParaRPr lang="en-GB">
                        <a:latin typeface="Times New Roman"/>
                      </a:endParaRPr>
                    </a:p>
                    <a:p>
                      <a:pPr marL="0" lvl="0" indent="0" algn="l">
                        <a:lnSpc>
                          <a:spcPct val="100000"/>
                        </a:lnSpc>
                        <a:spcBef>
                          <a:spcPts val="0"/>
                        </a:spcBef>
                        <a:spcAft>
                          <a:spcPts val="0"/>
                        </a:spcAft>
                        <a:buFont typeface="Arial"/>
                        <a:buChar char="•"/>
                      </a:pPr>
                      <a:r>
                        <a:rPr lang="en-GB" sz="1400" b="0" i="0" u="none" strike="noStrike" noProof="0">
                          <a:solidFill>
                            <a:schemeClr val="tx1"/>
                          </a:solidFill>
                          <a:latin typeface="Times New Roman"/>
                        </a:rPr>
                        <a:t>Employed PCA for feature extraction and dimensionality reduction.</a:t>
                      </a:r>
                      <a:endParaRPr lang="en-GB">
                        <a:latin typeface="Times New Roman"/>
                      </a:endParaRPr>
                    </a:p>
                    <a:p>
                      <a:pPr marL="0" lvl="0" indent="0" algn="l">
                        <a:lnSpc>
                          <a:spcPct val="100000"/>
                        </a:lnSpc>
                        <a:spcBef>
                          <a:spcPts val="0"/>
                        </a:spcBef>
                        <a:spcAft>
                          <a:spcPts val="0"/>
                        </a:spcAft>
                        <a:buFont typeface="Arial"/>
                        <a:buChar char="•"/>
                      </a:pPr>
                      <a:r>
                        <a:rPr lang="en-GB" sz="1400" b="0" i="0" u="none" strike="noStrike" noProof="0">
                          <a:solidFill>
                            <a:schemeClr val="tx1"/>
                          </a:solidFill>
                          <a:latin typeface="Times New Roman"/>
                        </a:rPr>
                        <a:t>Attendance recorded in a database and integrated with a GUI developed using WampServer.</a:t>
                      </a:r>
                      <a:endParaRPr lang="en-GB">
                        <a:latin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Difficulty in different lighting conditions.</a:t>
                      </a:r>
                      <a:endParaRPr lang="en-US">
                        <a:solidFill>
                          <a:schemeClr val="tx1"/>
                        </a:solidFill>
                        <a:latin typeface="Times New Roman"/>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Limited recognition rate improvements.</a:t>
                      </a:r>
                      <a:endParaRPr lang="en-GB">
                        <a:latin typeface="Times New Roman"/>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Future scope includes infrared cameras and surveillance extensions</a:t>
                      </a:r>
                      <a:endParaRPr lang="en-GB">
                        <a:latin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FFFFF"/>
                    </a:solidFill>
                  </a:tcPr>
                </a:tc>
                <a:extLst>
                  <a:ext uri="{0D108BD9-81ED-4DB2-BD59-A6C34878D82A}">
                    <a16:rowId xmlns:a16="http://schemas.microsoft.com/office/drawing/2014/main" val="2768637059"/>
                  </a:ext>
                </a:extLst>
              </a:tr>
              <a:tr h="2109383">
                <a:tc>
                  <a:txBody>
                    <a:bodyPr/>
                    <a:lstStyle/>
                    <a:p>
                      <a:pPr lvl="0" algn="l">
                        <a:lnSpc>
                          <a:spcPct val="100000"/>
                        </a:lnSpc>
                        <a:spcBef>
                          <a:spcPts val="0"/>
                        </a:spcBef>
                        <a:spcAft>
                          <a:spcPts val="0"/>
                        </a:spcAft>
                        <a:buNone/>
                      </a:pPr>
                      <a:r>
                        <a:rPr lang="en-GB" sz="1800" b="1" i="0" u="none" strike="noStrike" noProof="0">
                          <a:solidFill>
                            <a:schemeClr val="tx1"/>
                          </a:solidFill>
                          <a:latin typeface="Times New Roman"/>
                        </a:rPr>
                        <a:t>Class Room Attendance System Using Facial Recognition System</a:t>
                      </a:r>
                      <a:endParaRPr lang="en-US" b="1">
                        <a:latin typeface="Times New Roman"/>
                      </a:endParaRPr>
                    </a:p>
                    <a:p>
                      <a:pPr lvl="0">
                        <a:buNone/>
                      </a:pPr>
                      <a:endParaRPr lang="en-GB" sz="2000" b="1">
                        <a:latin typeface="Times New Roman"/>
                        <a:cs typeface="Times New Roman"/>
                      </a:endParaRPr>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1F1F1"/>
                    </a:solidFill>
                  </a:tcPr>
                </a:tc>
                <a:tc>
                  <a:txBody>
                    <a:bodyPr/>
                    <a:lstStyle/>
                    <a:p>
                      <a:pPr lvl="0">
                        <a:buNone/>
                      </a:pPr>
                      <a:r>
                        <a:rPr lang="sv-SE" sz="1800" b="0" i="0" u="none" strike="noStrike" noProof="0">
                          <a:solidFill>
                            <a:schemeClr val="tx1"/>
                          </a:solidFill>
                          <a:latin typeface="Times New Roman"/>
                        </a:rPr>
                        <a:t>Abhishek Jha</a:t>
                      </a:r>
                      <a:endParaRPr lang="en-US" err="1">
                        <a:latin typeface="Times New Roman"/>
                      </a:endParaRPr>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1F1F1"/>
                    </a:solidFill>
                  </a:tcPr>
                </a:tc>
                <a:tc>
                  <a:txBody>
                    <a:bodyPr/>
                    <a:lstStyle/>
                    <a:p>
                      <a:pPr marL="285750" lvl="0" indent="-285750" algn="l">
                        <a:lnSpc>
                          <a:spcPct val="100000"/>
                        </a:lnSpc>
                        <a:spcBef>
                          <a:spcPts val="0"/>
                        </a:spcBef>
                        <a:spcAft>
                          <a:spcPts val="0"/>
                        </a:spcAft>
                        <a:buFont typeface="Arial"/>
                        <a:buChar char="•"/>
                      </a:pPr>
                      <a:r>
                        <a:rPr lang="en-GB" sz="1200" b="0" i="0" u="none" strike="noStrike" noProof="0">
                          <a:solidFill>
                            <a:schemeClr val="tx1"/>
                          </a:solidFill>
                          <a:latin typeface="Times New Roman"/>
                        </a:rPr>
                        <a:t>This paper discusses the use of 3D facial modeling to improve the precision of automated attendance systems. The goal is to provide an accurate and efficient mechanism for attendance recording in educational institutions. Unlike traditional methods, the proposed system employs advanced facial recognition technologies to ensure reliable identification.</a:t>
                      </a:r>
                      <a:endParaRPr lang="en-US">
                        <a:solidFill>
                          <a:schemeClr val="tx1"/>
                        </a:solidFill>
                        <a:latin typeface="Times New Roman"/>
                      </a:endParaRPr>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System based on feature detection (e.g., eyes, nose, mouth) and alignment.</a:t>
                      </a:r>
                      <a:endParaRPr lang="en-US">
                        <a:solidFill>
                          <a:schemeClr val="tx1"/>
                        </a:solidFill>
                        <a:latin typeface="Times New Roman"/>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Employed techniques like PCA and Linear Discriminant Analysis (LDA) for feature extraction.</a:t>
                      </a:r>
                      <a:endParaRPr lang="en-GB">
                        <a:latin typeface="Times New Roman"/>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System developed and tested in MATLAB.</a:t>
                      </a:r>
                      <a:endParaRPr lang="en-GB">
                        <a:latin typeface="Times New Roman"/>
                      </a:endParaRPr>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Scalability for large student databases was not addressed.</a:t>
                      </a:r>
                      <a:endParaRPr lang="en-US">
                        <a:solidFill>
                          <a:schemeClr val="tx1"/>
                        </a:solidFill>
                        <a:latin typeface="Times New Roman"/>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Dependence on a specific hardware/software ecosystem like MATLAB </a:t>
                      </a:r>
                      <a:endParaRPr lang="en-GB">
                        <a:latin typeface="Times New Roman"/>
                      </a:endParaRPr>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FFFFF"/>
                    </a:solidFill>
                  </a:tcPr>
                </a:tc>
                <a:extLst>
                  <a:ext uri="{0D108BD9-81ED-4DB2-BD59-A6C34878D82A}">
                    <a16:rowId xmlns:a16="http://schemas.microsoft.com/office/drawing/2014/main" val="767193277"/>
                  </a:ext>
                </a:extLst>
              </a:tr>
              <a:tr h="2428444">
                <a:tc>
                  <a:txBody>
                    <a:bodyPr/>
                    <a:lstStyle/>
                    <a:p>
                      <a:pPr lvl="0" algn="l">
                        <a:lnSpc>
                          <a:spcPct val="100000"/>
                        </a:lnSpc>
                        <a:spcBef>
                          <a:spcPts val="0"/>
                        </a:spcBef>
                        <a:spcAft>
                          <a:spcPts val="0"/>
                        </a:spcAft>
                        <a:buNone/>
                      </a:pPr>
                      <a:r>
                        <a:rPr lang="en-GB" sz="1800" b="1" i="0" u="none" strike="noStrike" noProof="0">
                          <a:solidFill>
                            <a:schemeClr val="tx1"/>
                          </a:solidFill>
                          <a:latin typeface="Times New Roman"/>
                        </a:rPr>
                        <a:t>Implementation of Classroom Attendance System Based on Face Recognition in Class</a:t>
                      </a:r>
                      <a:endParaRPr lang="en-US" b="1">
                        <a:latin typeface="Times New Roman"/>
                      </a:endParaRPr>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1F1F1"/>
                    </a:solidFill>
                  </a:tcPr>
                </a:tc>
                <a:tc>
                  <a:txBody>
                    <a:bodyPr/>
                    <a:lstStyle/>
                    <a:p>
                      <a:pPr lvl="0">
                        <a:buNone/>
                      </a:pPr>
                      <a:r>
                        <a:rPr lang="en-US" sz="1800" b="0" i="0" u="none" strike="noStrike" noProof="0">
                          <a:latin typeface="Times New Roman"/>
                        </a:rPr>
                        <a:t>Ajinkya Patil, Mrudang Shukla</a:t>
                      </a:r>
                      <a:endParaRPr lang="en-US">
                        <a:latin typeface="Times New Roman"/>
                      </a:endParaRPr>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1F1F1"/>
                    </a:solidFill>
                  </a:tcPr>
                </a:tc>
                <a:tc>
                  <a:txBody>
                    <a:bodyPr/>
                    <a:lstStyle/>
                    <a:p>
                      <a:pPr marL="285750" lvl="0" indent="-285750" algn="l">
                        <a:lnSpc>
                          <a:spcPct val="100000"/>
                        </a:lnSpc>
                        <a:spcBef>
                          <a:spcPts val="0"/>
                        </a:spcBef>
                        <a:spcAft>
                          <a:spcPts val="0"/>
                        </a:spcAft>
                        <a:buFont typeface="Arial"/>
                        <a:buChar char="•"/>
                      </a:pPr>
                      <a:r>
                        <a:rPr lang="en-GB" sz="1200" b="0" i="0" u="none" strike="noStrike" noProof="0">
                          <a:solidFill>
                            <a:schemeClr val="tx1"/>
                          </a:solidFill>
                          <a:latin typeface="Times New Roman"/>
                        </a:rPr>
                        <a:t>This paper introduces an attendance system employing face recognition techniques integrated with Raspberry Pi. It uses image processing algorithms for detecting and recognizing faces within a classroom. The system automates attendance marking, reducing manual intervention and improving accuracy. efficient and non-invasive authentication.</a:t>
                      </a:r>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Viola-Jones algorithm for face detection.</a:t>
                      </a: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Hybrid PCA-LDA model for face recognition.</a:t>
                      </a:r>
                      <a:endParaRPr lang="en-GB">
                        <a:latin typeface="Times New Roman"/>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Preprocessing steps like histogram normalization and noise filtering to enhance image quality.</a:t>
                      </a:r>
                      <a:endParaRPr lang="en-GB">
                        <a:latin typeface="Times New Roman"/>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Attendance records maintained on a central server.</a:t>
                      </a:r>
                      <a:endParaRPr lang="en-GB">
                        <a:latin typeface="Times New Roman"/>
                      </a:endParaRPr>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False detection in varying lighting conditions.</a:t>
                      </a: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Lack of scalability and real-time robustness.</a:t>
                      </a:r>
                      <a:endParaRPr lang="en-GB">
                        <a:latin typeface="Times New Roman"/>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latin typeface="Times New Roman"/>
                        </a:rPr>
                        <a:t>Proposed future enhancements include GSM modules for security extensions</a:t>
                      </a:r>
                      <a:endParaRPr lang="en-GB">
                        <a:latin typeface="Times New Roman"/>
                      </a:endParaRPr>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FFFFF"/>
                    </a:solidFill>
                  </a:tcPr>
                </a:tc>
                <a:extLst>
                  <a:ext uri="{0D108BD9-81ED-4DB2-BD59-A6C34878D82A}">
                    <a16:rowId xmlns:a16="http://schemas.microsoft.com/office/drawing/2014/main" val="412025835"/>
                  </a:ext>
                </a:extLst>
              </a:tr>
            </a:tbl>
          </a:graphicData>
        </a:graphic>
      </p:graphicFrame>
    </p:spTree>
    <p:extLst>
      <p:ext uri="{BB962C8B-B14F-4D97-AF65-F5344CB8AC3E}">
        <p14:creationId xmlns:p14="http://schemas.microsoft.com/office/powerpoint/2010/main" val="228922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361B70">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745448" y="512912"/>
            <a:ext cx="658167" cy="595940"/>
          </a:xfrm>
          <a:custGeom>
            <a:avLst/>
            <a:gdLst/>
            <a:ahLst/>
            <a:cxnLst/>
            <a:rect l="l" t="t" r="r" b="b"/>
            <a:pathLst>
              <a:path w="658167" h="595940">
                <a:moveTo>
                  <a:pt x="0" y="0"/>
                </a:moveTo>
                <a:lnTo>
                  <a:pt x="658167" y="0"/>
                </a:lnTo>
                <a:lnTo>
                  <a:pt x="658167" y="595940"/>
                </a:lnTo>
                <a:lnTo>
                  <a:pt x="0" y="5959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5308566" y="205740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4">
              <a:alphaModFix amt="18999"/>
            </a:blip>
            <a:stretch>
              <a:fillRect/>
            </a:stretch>
          </a:blipFill>
        </p:spPr>
        <p:txBody>
          <a:bodyPr/>
          <a:lstStyle/>
          <a:p>
            <a:endParaRPr lang="en-US"/>
          </a:p>
        </p:txBody>
      </p:sp>
      <p:sp>
        <p:nvSpPr>
          <p:cNvPr id="7" name="TextBox 7"/>
          <p:cNvSpPr txBox="1"/>
          <p:nvPr/>
        </p:nvSpPr>
        <p:spPr>
          <a:xfrm>
            <a:off x="3963450" y="1033585"/>
            <a:ext cx="9965350" cy="1050672"/>
          </a:xfrm>
          <a:prstGeom prst="rect">
            <a:avLst/>
          </a:prstGeom>
        </p:spPr>
        <p:txBody>
          <a:bodyPr lIns="0" tIns="0" rIns="0" bIns="0" rtlCol="0" anchor="t">
            <a:spAutoFit/>
          </a:bodyPr>
          <a:lstStyle/>
          <a:p>
            <a:pPr algn="ctr">
              <a:lnSpc>
                <a:spcPts val="8143"/>
              </a:lnSpc>
            </a:pPr>
            <a:r>
              <a:rPr lang="en-GB" sz="8572" b="1">
                <a:solidFill>
                  <a:srgbClr val="36E9FD"/>
                </a:solidFill>
                <a:latin typeface="Montserrat Semi-Bold"/>
                <a:ea typeface="Montserrat Semi-Bold"/>
                <a:cs typeface="Montserrat Semi-Bold"/>
                <a:sym typeface="Montserrat Semi-Bold"/>
              </a:rPr>
              <a:t>Literature Survey</a:t>
            </a:r>
            <a:endParaRPr lang="en-US" sz="8572" b="1">
              <a:solidFill>
                <a:srgbClr val="36E9FD"/>
              </a:solidFill>
              <a:latin typeface="Montserrat Semi-Bold"/>
              <a:ea typeface="Montserrat Semi-Bold"/>
              <a:cs typeface="Montserrat Semi-Bold"/>
              <a:sym typeface="Montserrat Semi-Bold"/>
            </a:endParaRPr>
          </a:p>
        </p:txBody>
      </p:sp>
      <p:sp>
        <p:nvSpPr>
          <p:cNvPr id="9" name="Freeform 9"/>
          <p:cNvSpPr/>
          <p:nvPr/>
        </p:nvSpPr>
        <p:spPr>
          <a:xfrm>
            <a:off x="13054474" y="2209800"/>
            <a:ext cx="9272016" cy="8229600"/>
          </a:xfrm>
          <a:custGeom>
            <a:avLst/>
            <a:gdLst/>
            <a:ahLst/>
            <a:cxnLst/>
            <a:rect l="l" t="t" r="r" b="b"/>
            <a:pathLst>
              <a:path w="9272016" h="8229600">
                <a:moveTo>
                  <a:pt x="0" y="0"/>
                </a:moveTo>
                <a:lnTo>
                  <a:pt x="9272016" y="0"/>
                </a:lnTo>
                <a:lnTo>
                  <a:pt x="9272016" y="8229600"/>
                </a:lnTo>
                <a:lnTo>
                  <a:pt x="0" y="8229600"/>
                </a:lnTo>
                <a:lnTo>
                  <a:pt x="0" y="0"/>
                </a:lnTo>
                <a:close/>
              </a:path>
            </a:pathLst>
          </a:custGeom>
          <a:blipFill>
            <a:blip r:embed="rId4">
              <a:alphaModFix amt="18999"/>
            </a:blip>
            <a:stretch>
              <a:fillRect/>
            </a:stretch>
          </a:blipFill>
        </p:spPr>
        <p:txBody>
          <a:bodyPr/>
          <a:lstStyle/>
          <a:p>
            <a:endParaRPr lang="en-US"/>
          </a:p>
        </p:txBody>
      </p:sp>
      <p:sp>
        <p:nvSpPr>
          <p:cNvPr id="10" name="TextBox 10"/>
          <p:cNvSpPr txBox="1"/>
          <p:nvPr/>
        </p:nvSpPr>
        <p:spPr>
          <a:xfrm>
            <a:off x="1300724" y="1599114"/>
            <a:ext cx="1154372"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07</a:t>
            </a:r>
          </a:p>
        </p:txBody>
      </p:sp>
      <p:graphicFrame>
        <p:nvGraphicFramePr>
          <p:cNvPr id="11" name="Table 5">
            <a:extLst>
              <a:ext uri="{FF2B5EF4-FFF2-40B4-BE49-F238E27FC236}">
                <a16:creationId xmlns:a16="http://schemas.microsoft.com/office/drawing/2014/main" id="{4E26835A-FC29-F551-235B-42AA86A3AD68}"/>
              </a:ext>
            </a:extLst>
          </p:cNvPr>
          <p:cNvGraphicFramePr>
            <a:graphicFrameLocks noGrp="1"/>
          </p:cNvGraphicFramePr>
          <p:nvPr>
            <p:extLst>
              <p:ext uri="{D42A27DB-BD31-4B8C-83A1-F6EECF244321}">
                <p14:modId xmlns:p14="http://schemas.microsoft.com/office/powerpoint/2010/main" val="4093555430"/>
              </p:ext>
            </p:extLst>
          </p:nvPr>
        </p:nvGraphicFramePr>
        <p:xfrm>
          <a:off x="2215587" y="2110933"/>
          <a:ext cx="13849001" cy="7320798"/>
        </p:xfrm>
        <a:graphic>
          <a:graphicData uri="http://schemas.openxmlformats.org/drawingml/2006/table">
            <a:tbl>
              <a:tblPr/>
              <a:tblGrid>
                <a:gridCol w="1609052">
                  <a:extLst>
                    <a:ext uri="{9D8B030D-6E8A-4147-A177-3AD203B41FA5}">
                      <a16:colId xmlns:a16="http://schemas.microsoft.com/office/drawing/2014/main" val="20000"/>
                    </a:ext>
                  </a:extLst>
                </a:gridCol>
                <a:gridCol w="1600824">
                  <a:extLst>
                    <a:ext uri="{9D8B030D-6E8A-4147-A177-3AD203B41FA5}">
                      <a16:colId xmlns:a16="http://schemas.microsoft.com/office/drawing/2014/main" val="409984969"/>
                    </a:ext>
                  </a:extLst>
                </a:gridCol>
                <a:gridCol w="3342327">
                  <a:extLst>
                    <a:ext uri="{9D8B030D-6E8A-4147-A177-3AD203B41FA5}">
                      <a16:colId xmlns:a16="http://schemas.microsoft.com/office/drawing/2014/main" val="20001"/>
                    </a:ext>
                  </a:extLst>
                </a:gridCol>
                <a:gridCol w="3630826">
                  <a:extLst>
                    <a:ext uri="{9D8B030D-6E8A-4147-A177-3AD203B41FA5}">
                      <a16:colId xmlns:a16="http://schemas.microsoft.com/office/drawing/2014/main" val="20002"/>
                    </a:ext>
                  </a:extLst>
                </a:gridCol>
                <a:gridCol w="3665972">
                  <a:extLst>
                    <a:ext uri="{9D8B030D-6E8A-4147-A177-3AD203B41FA5}">
                      <a16:colId xmlns:a16="http://schemas.microsoft.com/office/drawing/2014/main" val="20003"/>
                    </a:ext>
                  </a:extLst>
                </a:gridCol>
              </a:tblGrid>
              <a:tr h="549503">
                <a:tc>
                  <a:txBody>
                    <a:bodyPr/>
                    <a:lstStyle/>
                    <a:p>
                      <a:r>
                        <a:rPr lang="en-US" sz="2000" b="1">
                          <a:latin typeface="Times New Roman"/>
                          <a:cs typeface="Times New Roman"/>
                        </a:rPr>
                        <a:t>Title</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Author(s)</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Abstract</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Methodology</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tc>
                  <a:txBody>
                    <a:bodyPr/>
                    <a:lstStyle/>
                    <a:p>
                      <a:r>
                        <a:rPr lang="en-US" sz="2000" b="1">
                          <a:latin typeface="Times New Roman"/>
                          <a:cs typeface="Times New Roman"/>
                        </a:rPr>
                        <a:t>Gaps Found</a:t>
                      </a:r>
                      <a:endParaRPr lang="en-US" sz="2000">
                        <a:latin typeface="Times New Roman"/>
                        <a:cs typeface="Times New Roman"/>
                      </a:endParaRP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87E8BD"/>
                    </a:solidFill>
                  </a:tcPr>
                </a:tc>
                <a:extLst>
                  <a:ext uri="{0D108BD9-81ED-4DB2-BD59-A6C34878D82A}">
                    <a16:rowId xmlns:a16="http://schemas.microsoft.com/office/drawing/2014/main" val="10000"/>
                  </a:ext>
                </a:extLst>
              </a:tr>
              <a:tr h="2233468">
                <a:tc>
                  <a:txBody>
                    <a:bodyPr/>
                    <a:lstStyle/>
                    <a:p>
                      <a:pPr lvl="0" algn="l">
                        <a:lnSpc>
                          <a:spcPct val="100000"/>
                        </a:lnSpc>
                        <a:spcBef>
                          <a:spcPts val="0"/>
                        </a:spcBef>
                        <a:spcAft>
                          <a:spcPts val="0"/>
                        </a:spcAft>
                        <a:buNone/>
                      </a:pPr>
                      <a:r>
                        <a:rPr lang="en-GB" sz="1800" b="0" i="0" u="none" strike="noStrike" noProof="0">
                          <a:solidFill>
                            <a:schemeClr val="tx1"/>
                          </a:solidFill>
                        </a:rPr>
                        <a:t>Face Recognition Systems: A Survey</a:t>
                      </a:r>
                      <a:endParaRPr lang="en-US"/>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1F1F1"/>
                    </a:solidFill>
                  </a:tcPr>
                </a:tc>
                <a:tc>
                  <a:txBody>
                    <a:bodyPr/>
                    <a:lstStyle/>
                    <a:p>
                      <a:pPr lvl="0">
                        <a:buNone/>
                      </a:pPr>
                      <a:r>
                        <a:rPr lang="sv-SE" sz="1800" b="0" i="0" u="none" strike="noStrike" noProof="0">
                          <a:solidFill>
                            <a:schemeClr val="tx1"/>
                          </a:solidFill>
                        </a:rPr>
                        <a:t>Yassin Kortli, Maher Jridi, Ayman Al Falou, Mohamed Atri</a:t>
                      </a:r>
                      <a:endParaRPr lang="en-US" err="1"/>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1F1F1"/>
                    </a:solidFill>
                  </a:tcPr>
                </a:tc>
                <a:tc>
                  <a:txBody>
                    <a:bodyPr/>
                    <a:lstStyle/>
                    <a:p>
                      <a:pPr lvl="0">
                        <a:buNone/>
                      </a:pPr>
                      <a:r>
                        <a:rPr lang="en-GB" sz="1200" b="0" i="0" u="none" strike="noStrike" noProof="0">
                          <a:solidFill>
                            <a:schemeClr val="tx1"/>
                          </a:solidFill>
                        </a:rPr>
                        <a:t>This paper reviews various face recognition techniques, categorized as local, holistic, and hybrid approaches. It provides a taxonomy, comparisons in robustness, accuracy, and complexity, and an overview of databases used for supervised and unsupervised learning. Numerical results and experimental contexts for the methods are discussed, concluding with future directions in improving these systems.</a:t>
                      </a:r>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FFFFF"/>
                    </a:solidFill>
                  </a:tcPr>
                </a:tc>
                <a:tc>
                  <a:txBody>
                    <a:bodyPr/>
                    <a:lstStyle/>
                    <a:p>
                      <a:pPr marL="0" lvl="0" indent="0" algn="l">
                        <a:lnSpc>
                          <a:spcPct val="100000"/>
                        </a:lnSpc>
                        <a:spcBef>
                          <a:spcPts val="0"/>
                        </a:spcBef>
                        <a:spcAft>
                          <a:spcPts val="0"/>
                        </a:spcAft>
                        <a:buFont typeface="Arial"/>
                        <a:buChar char="•"/>
                      </a:pPr>
                      <a:r>
                        <a:rPr lang="en-GB" sz="1400" b="0" i="0" u="none" strike="noStrike" noProof="0">
                          <a:solidFill>
                            <a:schemeClr val="tx1"/>
                          </a:solidFill>
                        </a:rPr>
                        <a:t>Survey and categorization of face recognition techniques into local, holistic, and hybrid approaches.</a:t>
                      </a:r>
                      <a:endParaRPr lang="en-US" sz="1400">
                        <a:solidFill>
                          <a:schemeClr val="tx1"/>
                        </a:solidFill>
                      </a:endParaRPr>
                    </a:p>
                    <a:p>
                      <a:pPr marL="0" lvl="0" indent="0" algn="l">
                        <a:lnSpc>
                          <a:spcPct val="100000"/>
                        </a:lnSpc>
                        <a:spcBef>
                          <a:spcPts val="0"/>
                        </a:spcBef>
                        <a:spcAft>
                          <a:spcPts val="0"/>
                        </a:spcAft>
                        <a:buFont typeface="Arial"/>
                        <a:buChar char="•"/>
                      </a:pPr>
                      <a:r>
                        <a:rPr lang="en-GB" sz="1400" b="0" i="0" u="none" strike="noStrike" noProof="0">
                          <a:solidFill>
                            <a:schemeClr val="tx1"/>
                          </a:solidFill>
                        </a:rPr>
                        <a:t>Analysis of strengths and weaknesses in various techniques.</a:t>
                      </a:r>
                      <a:endParaRPr lang="en-US"/>
                    </a:p>
                    <a:p>
                      <a:pPr marL="0" lvl="0" indent="0" algn="l">
                        <a:lnSpc>
                          <a:spcPct val="100000"/>
                        </a:lnSpc>
                        <a:spcBef>
                          <a:spcPts val="0"/>
                        </a:spcBef>
                        <a:spcAft>
                          <a:spcPts val="0"/>
                        </a:spcAft>
                        <a:buFont typeface="Arial"/>
                        <a:buChar char="•"/>
                      </a:pPr>
                      <a:r>
                        <a:rPr lang="en-GB" sz="1400" b="0" i="0" u="none" strike="noStrike" noProof="0">
                          <a:solidFill>
                            <a:schemeClr val="tx1"/>
                          </a:solidFill>
                        </a:rPr>
                        <a:t>Overview of popular databases for face recognition evaluation.</a:t>
                      </a:r>
                      <a:endParaRPr lang="en-GB"/>
                    </a:p>
                    <a:p>
                      <a:pPr marL="0" lvl="0" indent="0" algn="l">
                        <a:lnSpc>
                          <a:spcPct val="100000"/>
                        </a:lnSpc>
                        <a:spcBef>
                          <a:spcPts val="0"/>
                        </a:spcBef>
                        <a:spcAft>
                          <a:spcPts val="0"/>
                        </a:spcAft>
                        <a:buFont typeface="Arial"/>
                        <a:buChar char="•"/>
                      </a:pPr>
                      <a:r>
                        <a:rPr lang="en-GB" sz="1400" b="0" i="0" u="none" strike="noStrike" noProof="0">
                          <a:solidFill>
                            <a:schemeClr val="tx1"/>
                          </a:solidFill>
                        </a:rPr>
                        <a:t>Examination of experimental results for notable methods.</a:t>
                      </a:r>
                      <a:endParaRPr lang="en-GB"/>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rPr>
                        <a:t>The need for real-time processing and higher memory efficiency.</a:t>
                      </a:r>
                      <a:endParaRPr lang="en-US">
                        <a:solidFill>
                          <a:schemeClr val="tx1"/>
                        </a:solidFill>
                        <a:latin typeface="Times New Roman"/>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rPr>
                        <a:t>Challenges in uncontrolled environments, such as variations in lighting, head orientation, and expressions.</a:t>
                      </a:r>
                      <a:endParaRPr lang="en-US"/>
                    </a:p>
                    <a:p>
                      <a:pPr marL="0" lvl="0" indent="0" algn="l">
                        <a:lnSpc>
                          <a:spcPct val="100000"/>
                        </a:lnSpc>
                        <a:spcBef>
                          <a:spcPts val="0"/>
                        </a:spcBef>
                        <a:spcAft>
                          <a:spcPts val="0"/>
                        </a:spcAft>
                        <a:buFont typeface="Arial"/>
                        <a:buChar char="•"/>
                      </a:pPr>
                      <a:r>
                        <a:rPr lang="en-GB" sz="1200" b="0" i="0" u="none" strike="noStrike" noProof="0">
                          <a:solidFill>
                            <a:schemeClr val="tx1"/>
                          </a:solidFill>
                        </a:rPr>
                        <a:t>High complexity and resource requirements of advanced techniques.</a:t>
                      </a:r>
                      <a:endParaRPr lang="en-GB"/>
                    </a:p>
                  </a:txBody>
                  <a:tcPr anchor="ctr">
                    <a:lnL w="9525" cap="flat" cmpd="sng" algn="ctr">
                      <a:solidFill>
                        <a:srgbClr val="263238"/>
                      </a:solidFill>
                      <a:prstDash val="solid"/>
                      <a:round/>
                      <a:headEnd type="none" w="med" len="med"/>
                      <a:tailEnd type="none" w="med" len="med"/>
                    </a:lnL>
                    <a:lnR w="9525" cap="flat" cmpd="sng" algn="ctr">
                      <a:solidFill>
                        <a:srgbClr val="263238"/>
                      </a:solidFill>
                      <a:prstDash val="solid"/>
                      <a:round/>
                      <a:headEnd type="none" w="med" len="med"/>
                      <a:tailEnd type="none" w="med" len="med"/>
                    </a:lnR>
                    <a:lnT w="9525" cap="flat" cmpd="sng" algn="ctr">
                      <a:solidFill>
                        <a:srgbClr val="263238"/>
                      </a:solidFill>
                      <a:prstDash val="solid"/>
                      <a:round/>
                      <a:headEnd type="none" w="med" len="med"/>
                      <a:tailEnd type="none" w="med" len="med"/>
                    </a:lnT>
                    <a:lnB w="9525" cap="flat" cmpd="sng" algn="ctr">
                      <a:solidFill>
                        <a:srgbClr val="263238"/>
                      </a:solidFill>
                      <a:prstDash val="solid"/>
                      <a:round/>
                      <a:headEnd type="none" w="med" len="med"/>
                      <a:tailEnd type="none" w="med" len="med"/>
                    </a:lnB>
                    <a:solidFill>
                      <a:srgbClr val="FFFFFF"/>
                    </a:solidFill>
                  </a:tcPr>
                </a:tc>
                <a:extLst>
                  <a:ext uri="{0D108BD9-81ED-4DB2-BD59-A6C34878D82A}">
                    <a16:rowId xmlns:a16="http://schemas.microsoft.com/office/drawing/2014/main" val="2768637059"/>
                  </a:ext>
                </a:extLst>
              </a:tr>
              <a:tr h="2109383">
                <a:tc>
                  <a:txBody>
                    <a:bodyPr/>
                    <a:lstStyle/>
                    <a:p>
                      <a:pPr lvl="0" algn="l">
                        <a:lnSpc>
                          <a:spcPct val="100000"/>
                        </a:lnSpc>
                        <a:spcBef>
                          <a:spcPts val="0"/>
                        </a:spcBef>
                        <a:spcAft>
                          <a:spcPts val="0"/>
                        </a:spcAft>
                        <a:buNone/>
                      </a:pPr>
                      <a:r>
                        <a:rPr lang="en-GB" sz="1800" b="0" i="0" u="none" strike="noStrike" noProof="0">
                          <a:solidFill>
                            <a:schemeClr val="tx1"/>
                          </a:solidFill>
                        </a:rPr>
                        <a:t>An Introduction to Face Recognition Technology</a:t>
                      </a:r>
                      <a:endParaRPr lang="en-US"/>
                    </a:p>
                    <a:p>
                      <a:pPr lvl="0">
                        <a:buNone/>
                      </a:pPr>
                      <a:endParaRPr lang="en-GB" sz="2000" b="1">
                        <a:latin typeface="Times New Roman"/>
                        <a:cs typeface="Times New Roman"/>
                      </a:endParaRPr>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1F1F1"/>
                    </a:solidFill>
                  </a:tcPr>
                </a:tc>
                <a:tc>
                  <a:txBody>
                    <a:bodyPr/>
                    <a:lstStyle/>
                    <a:p>
                      <a:pPr lvl="0">
                        <a:buNone/>
                      </a:pPr>
                      <a:r>
                        <a:rPr lang="sv-SE" sz="1800" b="0" i="0" u="none" strike="noStrike" noProof="0">
                          <a:solidFill>
                            <a:schemeClr val="tx1"/>
                          </a:solidFill>
                        </a:rPr>
                        <a:t>Shang-Hung Lin</a:t>
                      </a:r>
                      <a:endParaRPr lang="en-US"/>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1F1F1"/>
                    </a:solidFill>
                  </a:tcPr>
                </a:tc>
                <a:tc>
                  <a:txBody>
                    <a:bodyPr/>
                    <a:lstStyle/>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The paper provides an overview of face recognition technology, emphasizing its applications in network security, multimedia processing, and teleconferencing. It introduces key algorithms like eigenfaces and neural networks, discusses challenges such as illumination and pose variations, and outlines a general framework for face recognition systems.</a:t>
                      </a:r>
                      <a:endParaRPr lang="en-US">
                        <a:solidFill>
                          <a:schemeClr val="tx1"/>
                        </a:solidFill>
                      </a:endParaRPr>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rPr>
                        <a:t>Explanation of generic frameworks for face detection and recognition systems.</a:t>
                      </a:r>
                      <a:endParaRPr lang="en-US">
                        <a:solidFill>
                          <a:schemeClr val="tx1"/>
                        </a:solidFill>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rPr>
                        <a:t>Introduction of major algorithms, such as the eigenface and neural network approaches.</a:t>
                      </a:r>
                      <a:endParaRPr lang="en-US"/>
                    </a:p>
                    <a:p>
                      <a:pPr marL="0" lvl="0" indent="0" algn="l">
                        <a:lnSpc>
                          <a:spcPct val="100000"/>
                        </a:lnSpc>
                        <a:spcBef>
                          <a:spcPts val="0"/>
                        </a:spcBef>
                        <a:spcAft>
                          <a:spcPts val="0"/>
                        </a:spcAft>
                        <a:buFont typeface="Arial"/>
                        <a:buChar char="•"/>
                      </a:pPr>
                      <a:r>
                        <a:rPr lang="en-GB" sz="1200" b="0" i="0" u="none" strike="noStrike" noProof="0">
                          <a:solidFill>
                            <a:schemeClr val="tx1"/>
                          </a:solidFill>
                        </a:rPr>
                        <a:t>Discussion of performance metrics like False Rejection Rate (FRR) and False Acceptance Rate (FAR).</a:t>
                      </a:r>
                      <a:endParaRPr lang="en-GB"/>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rPr>
                        <a:t>Need for more robust handling of variations in lighting, expression, and pose.</a:t>
                      </a:r>
                      <a:endParaRPr lang="en-US">
                        <a:solidFill>
                          <a:schemeClr val="tx1"/>
                        </a:solidFill>
                        <a:latin typeface="Times New Roman"/>
                      </a:endParaRPr>
                    </a:p>
                    <a:p>
                      <a:pPr marL="0" lvl="0" indent="0" algn="l">
                        <a:lnSpc>
                          <a:spcPct val="100000"/>
                        </a:lnSpc>
                        <a:spcBef>
                          <a:spcPts val="0"/>
                        </a:spcBef>
                        <a:spcAft>
                          <a:spcPts val="0"/>
                        </a:spcAft>
                        <a:buFont typeface="Arial"/>
                        <a:buChar char="•"/>
                      </a:pPr>
                      <a:r>
                        <a:rPr lang="en-GB" sz="1200" b="0" i="0" u="none" strike="noStrike" noProof="0">
                          <a:solidFill>
                            <a:schemeClr val="tx1"/>
                          </a:solidFill>
                        </a:rPr>
                        <a:t>Limitations in real-world scenarios where facial features may be occluded or distorted.</a:t>
                      </a:r>
                      <a:endParaRPr lang="en-US"/>
                    </a:p>
                  </a:txBody>
                  <a:tcPr anchor="ctr">
                    <a:lnL w="9524">
                      <a:solidFill>
                        <a:srgbClr val="263238"/>
                      </a:solidFill>
                    </a:lnL>
                    <a:lnR w="9524">
                      <a:solidFill>
                        <a:srgbClr val="263238"/>
                      </a:solidFill>
                    </a:lnR>
                    <a:lnT w="9525" cap="flat" cmpd="sng" algn="ctr">
                      <a:solidFill>
                        <a:srgbClr val="263238"/>
                      </a:solidFill>
                      <a:prstDash val="solid"/>
                      <a:round/>
                      <a:headEnd type="none" w="med" len="med"/>
                      <a:tailEnd type="none" w="med" len="med"/>
                    </a:lnT>
                    <a:lnB w="9524" cap="flat" cmpd="sng" algn="ctr">
                      <a:solidFill>
                        <a:srgbClr val="263238"/>
                      </a:solidFill>
                      <a:prstDash val="solid"/>
                      <a:round/>
                      <a:headEnd type="none" w="med" len="med"/>
                      <a:tailEnd type="none" w="med" len="med"/>
                    </a:lnB>
                    <a:solidFill>
                      <a:srgbClr val="FFFFFF"/>
                    </a:solidFill>
                  </a:tcPr>
                </a:tc>
                <a:extLst>
                  <a:ext uri="{0D108BD9-81ED-4DB2-BD59-A6C34878D82A}">
                    <a16:rowId xmlns:a16="http://schemas.microsoft.com/office/drawing/2014/main" val="767193277"/>
                  </a:ext>
                </a:extLst>
              </a:tr>
              <a:tr h="2428444">
                <a:tc>
                  <a:txBody>
                    <a:bodyPr/>
                    <a:lstStyle/>
                    <a:p>
                      <a:pPr lvl="0" algn="l">
                        <a:lnSpc>
                          <a:spcPct val="100000"/>
                        </a:lnSpc>
                        <a:spcBef>
                          <a:spcPts val="0"/>
                        </a:spcBef>
                        <a:spcAft>
                          <a:spcPts val="0"/>
                        </a:spcAft>
                        <a:buNone/>
                      </a:pPr>
                      <a:r>
                        <a:rPr lang="en-GB" sz="1800" b="0" i="0" u="none" strike="noStrike" noProof="0">
                          <a:solidFill>
                            <a:schemeClr val="tx1"/>
                          </a:solidFill>
                        </a:rPr>
                        <a:t>Face Recognition-based Lecture Attendance System</a:t>
                      </a:r>
                      <a:endParaRPr lang="en-US" b="0"/>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1F1F1"/>
                    </a:solidFill>
                  </a:tcPr>
                </a:tc>
                <a:tc>
                  <a:txBody>
                    <a:bodyPr/>
                    <a:lstStyle/>
                    <a:p>
                      <a:pPr lvl="0">
                        <a:buNone/>
                      </a:pPr>
                      <a:r>
                        <a:rPr lang="en-US" sz="1800" b="0" i="0" u="none" strike="noStrike" noProof="0"/>
                        <a:t>Yohei Kawaguchi, Tetsuo Shoji, Weijane Lin, Koh Kakusho, Michihiko Minoh</a:t>
                      </a:r>
                      <a:endParaRPr lang="en-US" err="1"/>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1F1F1"/>
                    </a:solidFill>
                  </a:tcPr>
                </a:tc>
                <a:tc>
                  <a:txBody>
                    <a:bodyPr/>
                    <a:lstStyle/>
                    <a:p>
                      <a:pPr marL="285750" lvl="0" indent="-285750" algn="l">
                        <a:lnSpc>
                          <a:spcPct val="100000"/>
                        </a:lnSpc>
                        <a:spcBef>
                          <a:spcPts val="0"/>
                        </a:spcBef>
                        <a:spcAft>
                          <a:spcPts val="0"/>
                        </a:spcAft>
                        <a:buFont typeface="Arial"/>
                        <a:buChar char="•"/>
                      </a:pPr>
                      <a:r>
                        <a:rPr lang="en-GB" sz="1200" b="0" i="0" u="none" strike="noStrike" noProof="0">
                          <a:solidFill>
                            <a:schemeClr val="tx1"/>
                          </a:solidFill>
                        </a:rPr>
                        <a:t>The paper proposes a system for automating student attendance in lectures using continuous face recognition. It employs dual cameras for seat identification and face detection, using continuous observation to improve accuracy.</a:t>
                      </a:r>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rPr>
                        <a:t>Dual-camera system with one camera identifying occupied seats and another capturing face images.</a:t>
                      </a:r>
                    </a:p>
                    <a:p>
                      <a:pPr marL="0" lvl="0" indent="0" algn="l">
                        <a:lnSpc>
                          <a:spcPct val="100000"/>
                        </a:lnSpc>
                        <a:spcBef>
                          <a:spcPts val="0"/>
                        </a:spcBef>
                        <a:spcAft>
                          <a:spcPts val="0"/>
                        </a:spcAft>
                        <a:buFont typeface="Arial"/>
                        <a:buChar char="•"/>
                      </a:pPr>
                      <a:r>
                        <a:rPr lang="en-GB" sz="1200" b="0" i="0" u="none" strike="noStrike" noProof="0">
                          <a:solidFill>
                            <a:schemeClr val="tx1"/>
                          </a:solidFill>
                        </a:rPr>
                        <a:t>Continuous observation to enhance detection and recognition accuracy.</a:t>
                      </a:r>
                      <a:endParaRPr lang="en-GB"/>
                    </a:p>
                    <a:p>
                      <a:pPr marL="0" lvl="0" indent="0" algn="l">
                        <a:lnSpc>
                          <a:spcPct val="100000"/>
                        </a:lnSpc>
                        <a:spcBef>
                          <a:spcPts val="0"/>
                        </a:spcBef>
                        <a:spcAft>
                          <a:spcPts val="0"/>
                        </a:spcAft>
                        <a:buFont typeface="Arial"/>
                        <a:buChar char="•"/>
                      </a:pPr>
                      <a:r>
                        <a:rPr lang="en-GB" sz="1200" b="0" i="0" u="none" strike="noStrike" noProof="0">
                          <a:solidFill>
                            <a:schemeClr val="tx1"/>
                          </a:solidFill>
                        </a:rPr>
                        <a:t>Voting-based seat assignment and real-time processing using the Linear Sum Assignment Problem (LSAP).</a:t>
                      </a:r>
                      <a:endParaRPr lang="en-GB"/>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FFFFF"/>
                    </a:solidFill>
                  </a:tcPr>
                </a:tc>
                <a:tc>
                  <a:txBody>
                    <a:bodyPr/>
                    <a:lstStyle/>
                    <a:p>
                      <a:pPr marL="0" lvl="0" indent="0" algn="l">
                        <a:lnSpc>
                          <a:spcPct val="100000"/>
                        </a:lnSpc>
                        <a:spcBef>
                          <a:spcPts val="0"/>
                        </a:spcBef>
                        <a:spcAft>
                          <a:spcPts val="0"/>
                        </a:spcAft>
                        <a:buFont typeface="Arial"/>
                        <a:buChar char="•"/>
                      </a:pPr>
                      <a:r>
                        <a:rPr lang="en-GB" sz="1200" b="0" i="0" u="none" strike="noStrike" noProof="0">
                          <a:solidFill>
                            <a:schemeClr val="tx1"/>
                          </a:solidFill>
                        </a:rPr>
                        <a:t>Limitations in accuracy due to environmental noise and occlusions.</a:t>
                      </a:r>
                      <a:endParaRPr lang="en-US"/>
                    </a:p>
                    <a:p>
                      <a:pPr marL="0" lvl="0" indent="0" algn="l">
                        <a:lnSpc>
                          <a:spcPct val="100000"/>
                        </a:lnSpc>
                        <a:spcBef>
                          <a:spcPts val="0"/>
                        </a:spcBef>
                        <a:spcAft>
                          <a:spcPts val="0"/>
                        </a:spcAft>
                        <a:buFont typeface="Arial"/>
                        <a:buChar char="•"/>
                      </a:pPr>
                      <a:r>
                        <a:rPr lang="en-GB" sz="1200" b="0" i="0" u="none" strike="noStrike" noProof="0">
                          <a:solidFill>
                            <a:schemeClr val="tx1"/>
                          </a:solidFill>
                        </a:rPr>
                        <a:t>Challenges in scaling the system for larger classrooms.</a:t>
                      </a:r>
                    </a:p>
                    <a:p>
                      <a:pPr marL="0" lvl="0" indent="0" algn="l">
                        <a:lnSpc>
                          <a:spcPct val="100000"/>
                        </a:lnSpc>
                        <a:spcBef>
                          <a:spcPts val="0"/>
                        </a:spcBef>
                        <a:spcAft>
                          <a:spcPts val="0"/>
                        </a:spcAft>
                        <a:buFont typeface="Arial"/>
                        <a:buChar char="•"/>
                      </a:pPr>
                      <a:r>
                        <a:rPr lang="en-GB" sz="1200" b="0" i="0" u="none" strike="noStrike" noProof="0">
                          <a:solidFill>
                            <a:schemeClr val="tx1"/>
                          </a:solidFill>
                        </a:rPr>
                        <a:t>Dependence on prior manual registration of student faces.</a:t>
                      </a:r>
                      <a:endParaRPr lang="en-GB"/>
                    </a:p>
                  </a:txBody>
                  <a:tcPr anchor="ctr">
                    <a:lnL w="9524">
                      <a:solidFill>
                        <a:srgbClr val="263238"/>
                      </a:solidFill>
                    </a:lnL>
                    <a:lnR w="9524">
                      <a:solidFill>
                        <a:srgbClr val="263238"/>
                      </a:solidFill>
                    </a:lnR>
                    <a:lnT w="9524">
                      <a:solidFill>
                        <a:srgbClr val="263238"/>
                      </a:solidFill>
                    </a:lnT>
                    <a:lnB w="9524">
                      <a:solidFill>
                        <a:srgbClr val="263238"/>
                      </a:solidFill>
                    </a:lnB>
                    <a:solidFill>
                      <a:srgbClr val="FFFFFF"/>
                    </a:solidFill>
                  </a:tcPr>
                </a:tc>
                <a:extLst>
                  <a:ext uri="{0D108BD9-81ED-4DB2-BD59-A6C34878D82A}">
                    <a16:rowId xmlns:a16="http://schemas.microsoft.com/office/drawing/2014/main" val="412025835"/>
                  </a:ext>
                </a:extLst>
              </a:tr>
            </a:tbl>
          </a:graphicData>
        </a:graphic>
      </p:graphicFrame>
    </p:spTree>
    <p:extLst>
      <p:ext uri="{BB962C8B-B14F-4D97-AF65-F5344CB8AC3E}">
        <p14:creationId xmlns:p14="http://schemas.microsoft.com/office/powerpoint/2010/main" val="271645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32A64">
                <a:alpha val="100000"/>
              </a:srgbClr>
            </a:gs>
            <a:gs pos="100000">
              <a:srgbClr val="414C94">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rot="1572293" flipV="1">
            <a:off x="3960635" y="-5525403"/>
            <a:ext cx="19149891" cy="6989710"/>
          </a:xfrm>
          <a:custGeom>
            <a:avLst/>
            <a:gdLst/>
            <a:ahLst/>
            <a:cxnLst/>
            <a:rect l="l" t="t" r="r" b="b"/>
            <a:pathLst>
              <a:path w="19149891" h="6989710">
                <a:moveTo>
                  <a:pt x="0" y="6989711"/>
                </a:moveTo>
                <a:lnTo>
                  <a:pt x="19149891" y="6989711"/>
                </a:lnTo>
                <a:lnTo>
                  <a:pt x="19149891" y="0"/>
                </a:lnTo>
                <a:lnTo>
                  <a:pt x="0" y="0"/>
                </a:lnTo>
                <a:lnTo>
                  <a:pt x="0" y="6989711"/>
                </a:lnTo>
                <a:close/>
              </a:path>
            </a:pathLst>
          </a:custGeom>
          <a:blipFill>
            <a:blip r:embed="rId2">
              <a:alphaModFix amt="80000"/>
            </a:blip>
            <a:stretch>
              <a:fillRect/>
            </a:stretch>
          </a:blipFill>
        </p:spPr>
        <p:txBody>
          <a:bodyPr/>
          <a:lstStyle/>
          <a:p>
            <a:endParaRPr lang="en-US"/>
          </a:p>
        </p:txBody>
      </p:sp>
      <p:sp>
        <p:nvSpPr>
          <p:cNvPr id="4" name="Freeform 4"/>
          <p:cNvSpPr/>
          <p:nvPr/>
        </p:nvSpPr>
        <p:spPr>
          <a:xfrm>
            <a:off x="642557" y="266700"/>
            <a:ext cx="658167" cy="595940"/>
          </a:xfrm>
          <a:custGeom>
            <a:avLst/>
            <a:gdLst/>
            <a:ahLst/>
            <a:cxnLst/>
            <a:rect l="l" t="t" r="r" b="b"/>
            <a:pathLst>
              <a:path w="658167" h="595940">
                <a:moveTo>
                  <a:pt x="0" y="0"/>
                </a:moveTo>
                <a:lnTo>
                  <a:pt x="658167" y="0"/>
                </a:lnTo>
                <a:lnTo>
                  <a:pt x="658167" y="595940"/>
                </a:lnTo>
                <a:lnTo>
                  <a:pt x="0" y="595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5176734" y="6375474"/>
            <a:ext cx="1406485" cy="1406485"/>
          </a:xfrm>
          <a:custGeom>
            <a:avLst/>
            <a:gdLst/>
            <a:ahLst/>
            <a:cxnLst/>
            <a:rect l="l" t="t" r="r" b="b"/>
            <a:pathLst>
              <a:path w="1406485" h="1406485">
                <a:moveTo>
                  <a:pt x="0" y="0"/>
                </a:moveTo>
                <a:lnTo>
                  <a:pt x="1406485" y="0"/>
                </a:lnTo>
                <a:lnTo>
                  <a:pt x="1406485" y="1406485"/>
                </a:lnTo>
                <a:lnTo>
                  <a:pt x="0" y="1406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0" name="Freeform 10"/>
          <p:cNvSpPr/>
          <p:nvPr/>
        </p:nvSpPr>
        <p:spPr>
          <a:xfrm>
            <a:off x="4779425" y="6399552"/>
            <a:ext cx="1563369" cy="1571943"/>
          </a:xfrm>
          <a:custGeom>
            <a:avLst/>
            <a:gdLst/>
            <a:ahLst/>
            <a:cxnLst/>
            <a:rect l="l" t="t" r="r" b="b"/>
            <a:pathLst>
              <a:path w="1563369" h="1571943">
                <a:moveTo>
                  <a:pt x="0" y="0"/>
                </a:moveTo>
                <a:lnTo>
                  <a:pt x="1563368" y="0"/>
                </a:lnTo>
                <a:lnTo>
                  <a:pt x="1563368" y="1571943"/>
                </a:lnTo>
                <a:lnTo>
                  <a:pt x="0" y="15719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2755183" y="2817512"/>
            <a:ext cx="1457906" cy="1434049"/>
          </a:xfrm>
          <a:custGeom>
            <a:avLst/>
            <a:gdLst/>
            <a:ahLst/>
            <a:cxnLst/>
            <a:rect l="l" t="t" r="r" b="b"/>
            <a:pathLst>
              <a:path w="1457906" h="1434049">
                <a:moveTo>
                  <a:pt x="0" y="0"/>
                </a:moveTo>
                <a:lnTo>
                  <a:pt x="1457906" y="0"/>
                </a:lnTo>
                <a:lnTo>
                  <a:pt x="1457906" y="1434049"/>
                </a:lnTo>
                <a:lnTo>
                  <a:pt x="0" y="14340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14" name="TextBox 14"/>
          <p:cNvSpPr txBox="1"/>
          <p:nvPr/>
        </p:nvSpPr>
        <p:spPr>
          <a:xfrm>
            <a:off x="1300724" y="1599114"/>
            <a:ext cx="1154372"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04</a:t>
            </a:r>
          </a:p>
        </p:txBody>
      </p:sp>
      <p:sp>
        <p:nvSpPr>
          <p:cNvPr id="15" name="TextBox 15"/>
          <p:cNvSpPr txBox="1"/>
          <p:nvPr/>
        </p:nvSpPr>
        <p:spPr>
          <a:xfrm>
            <a:off x="5378718" y="1206087"/>
            <a:ext cx="7737707" cy="882101"/>
          </a:xfrm>
          <a:prstGeom prst="rect">
            <a:avLst/>
          </a:prstGeom>
        </p:spPr>
        <p:txBody>
          <a:bodyPr wrap="square" lIns="0" tIns="0" rIns="0" bIns="0" rtlCol="0" anchor="t">
            <a:spAutoFit/>
          </a:bodyPr>
          <a:lstStyle/>
          <a:p>
            <a:pPr algn="ctr">
              <a:lnSpc>
                <a:spcPts val="6837"/>
              </a:lnSpc>
            </a:pPr>
            <a:r>
              <a:rPr lang="en-GB" sz="7197" b="1" dirty="0">
                <a:solidFill>
                  <a:srgbClr val="FFFFFF"/>
                </a:solidFill>
                <a:latin typeface="Montserrat Semi-Bold"/>
                <a:ea typeface="Montserrat Semi-Bold"/>
                <a:cs typeface="Montserrat Semi-Bold"/>
                <a:sym typeface="Montserrat Semi-Bold"/>
              </a:rPr>
              <a:t>Methodology</a:t>
            </a:r>
            <a:endParaRPr lang="en-US" sz="7197" b="1" dirty="0">
              <a:solidFill>
                <a:srgbClr val="FFFFFF"/>
              </a:solidFill>
              <a:latin typeface="Montserrat Semi-Bold"/>
              <a:ea typeface="Montserrat Semi-Bold"/>
              <a:cs typeface="Montserrat Semi-Bold"/>
              <a:sym typeface="Montserrat Semi-Bold"/>
            </a:endParaRPr>
          </a:p>
        </p:txBody>
      </p:sp>
      <p:grpSp>
        <p:nvGrpSpPr>
          <p:cNvPr id="16" name="Group 16"/>
          <p:cNvGrpSpPr/>
          <p:nvPr/>
        </p:nvGrpSpPr>
        <p:grpSpPr>
          <a:xfrm>
            <a:off x="1718791" y="4384894"/>
            <a:ext cx="2722116" cy="684318"/>
            <a:chOff x="0" y="-38100"/>
            <a:chExt cx="1768157" cy="444500"/>
          </a:xfrm>
        </p:grpSpPr>
        <p:sp>
          <p:nvSpPr>
            <p:cNvPr id="17" name="Freeform 17"/>
            <p:cNvSpPr/>
            <p:nvPr/>
          </p:nvSpPr>
          <p:spPr>
            <a:xfrm>
              <a:off x="0" y="0"/>
              <a:ext cx="1768157" cy="406400"/>
            </a:xfrm>
            <a:custGeom>
              <a:avLst/>
              <a:gdLst/>
              <a:ahLst/>
              <a:cxnLst/>
              <a:rect l="l" t="t" r="r" b="b"/>
              <a:pathLst>
                <a:path w="1768157" h="406400">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txBody>
            <a:bodyPr/>
            <a:lstStyle/>
            <a:p>
              <a:endParaRPr lang="en-US"/>
            </a:p>
          </p:txBody>
        </p:sp>
        <p:sp>
          <p:nvSpPr>
            <p:cNvPr id="18" name="TextBox 18"/>
            <p:cNvSpPr txBox="1"/>
            <p:nvPr/>
          </p:nvSpPr>
          <p:spPr>
            <a:xfrm>
              <a:off x="0" y="-38100"/>
              <a:ext cx="1768157" cy="444500"/>
            </a:xfrm>
            <a:prstGeom prst="rect">
              <a:avLst/>
            </a:prstGeom>
          </p:spPr>
          <p:txBody>
            <a:bodyPr lIns="50800" tIns="50800" rIns="50800" bIns="50800" rtlCol="0" anchor="ctr"/>
            <a:lstStyle/>
            <a:p>
              <a:pPr algn="ctr">
                <a:lnSpc>
                  <a:spcPts val="2083"/>
                </a:lnSpc>
              </a:pPr>
              <a:endParaRPr/>
            </a:p>
          </p:txBody>
        </p:sp>
      </p:grpSp>
      <p:sp>
        <p:nvSpPr>
          <p:cNvPr id="19" name="TextBox 19"/>
          <p:cNvSpPr txBox="1"/>
          <p:nvPr/>
        </p:nvSpPr>
        <p:spPr>
          <a:xfrm>
            <a:off x="1918570" y="4643363"/>
            <a:ext cx="2478048" cy="291228"/>
          </a:xfrm>
          <a:prstGeom prst="rect">
            <a:avLst/>
          </a:prstGeom>
        </p:spPr>
        <p:txBody>
          <a:bodyPr lIns="0" tIns="0" rIns="0" bIns="0" rtlCol="0" anchor="t">
            <a:spAutoFit/>
          </a:bodyPr>
          <a:lstStyle/>
          <a:p>
            <a:pPr algn="ctr">
              <a:lnSpc>
                <a:spcPts val="2158"/>
              </a:lnSpc>
            </a:pPr>
            <a:r>
              <a:rPr lang="en-GB" sz="2272" b="1" dirty="0">
                <a:solidFill>
                  <a:srgbClr val="36E9FD"/>
                </a:solidFill>
                <a:latin typeface="Montserrat Semi-Bold"/>
                <a:ea typeface="Montserrat Semi-Bold"/>
                <a:cs typeface="Montserrat Semi-Bold"/>
                <a:sym typeface="Montserrat Semi-Bold"/>
              </a:rPr>
              <a:t>Data Collection</a:t>
            </a:r>
            <a:endParaRPr lang="en-US" sz="2272" b="1" dirty="0">
              <a:solidFill>
                <a:srgbClr val="36E9FD"/>
              </a:solidFill>
              <a:latin typeface="Montserrat Semi-Bold"/>
              <a:ea typeface="Montserrat Semi-Bold"/>
              <a:cs typeface="Montserrat Semi-Bold"/>
              <a:sym typeface="Montserrat Semi-Bold"/>
            </a:endParaRPr>
          </a:p>
        </p:txBody>
      </p:sp>
      <p:sp>
        <p:nvSpPr>
          <p:cNvPr id="20" name="TextBox 20"/>
          <p:cNvSpPr txBox="1"/>
          <p:nvPr/>
        </p:nvSpPr>
        <p:spPr>
          <a:xfrm>
            <a:off x="1719333" y="5293408"/>
            <a:ext cx="2819626" cy="615553"/>
          </a:xfrm>
          <a:prstGeom prst="rect">
            <a:avLst/>
          </a:prstGeom>
        </p:spPr>
        <p:txBody>
          <a:bodyPr lIns="0" tIns="0" rIns="0" bIns="0" rtlCol="0" anchor="t">
            <a:spAutoFit/>
          </a:bodyPr>
          <a:lstStyle/>
          <a:p>
            <a:pPr algn="ctr">
              <a:lnSpc>
                <a:spcPts val="2432"/>
              </a:lnSpc>
            </a:pPr>
            <a:r>
              <a:rPr lang="en-GB" sz="2000" b="0" i="0" dirty="0">
                <a:solidFill>
                  <a:schemeClr val="bg1"/>
                </a:solidFill>
                <a:effectLst/>
              </a:rPr>
              <a:t>Collected individual facial data for each user.</a:t>
            </a:r>
            <a:endParaRPr lang="en-US" sz="1885" i="1" dirty="0">
              <a:solidFill>
                <a:schemeClr val="bg1"/>
              </a:solidFill>
              <a:latin typeface="Raleway Italics"/>
              <a:ea typeface="Raleway Italics"/>
              <a:cs typeface="Raleway Italics"/>
              <a:sym typeface="Raleway Italics"/>
            </a:endParaRPr>
          </a:p>
        </p:txBody>
      </p:sp>
      <p:grpSp>
        <p:nvGrpSpPr>
          <p:cNvPr id="21" name="Group 21"/>
          <p:cNvGrpSpPr/>
          <p:nvPr/>
        </p:nvGrpSpPr>
        <p:grpSpPr>
          <a:xfrm>
            <a:off x="7222802" y="4262345"/>
            <a:ext cx="4613375" cy="749454"/>
            <a:chOff x="-1228472" y="-38100"/>
            <a:chExt cx="2996629" cy="486809"/>
          </a:xfrm>
        </p:grpSpPr>
        <p:sp>
          <p:nvSpPr>
            <p:cNvPr id="22" name="Freeform 22"/>
            <p:cNvSpPr/>
            <p:nvPr/>
          </p:nvSpPr>
          <p:spPr>
            <a:xfrm>
              <a:off x="-1228472" y="42309"/>
              <a:ext cx="1768157" cy="406400"/>
            </a:xfrm>
            <a:custGeom>
              <a:avLst/>
              <a:gdLst/>
              <a:ahLst/>
              <a:cxnLst/>
              <a:rect l="l" t="t" r="r" b="b"/>
              <a:pathLst>
                <a:path w="1768157" h="406400">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txBody>
            <a:bodyPr/>
            <a:lstStyle/>
            <a:p>
              <a:endParaRPr lang="en-US" dirty="0"/>
            </a:p>
          </p:txBody>
        </p:sp>
        <p:sp>
          <p:nvSpPr>
            <p:cNvPr id="23" name="TextBox 23"/>
            <p:cNvSpPr txBox="1"/>
            <p:nvPr/>
          </p:nvSpPr>
          <p:spPr>
            <a:xfrm>
              <a:off x="0" y="-38100"/>
              <a:ext cx="1768157" cy="444500"/>
            </a:xfrm>
            <a:prstGeom prst="rect">
              <a:avLst/>
            </a:prstGeom>
          </p:spPr>
          <p:txBody>
            <a:bodyPr lIns="50800" tIns="50800" rIns="50800" bIns="50800" rtlCol="0" anchor="ctr"/>
            <a:lstStyle/>
            <a:p>
              <a:pPr algn="ctr">
                <a:lnSpc>
                  <a:spcPts val="2083"/>
                </a:lnSpc>
              </a:pPr>
              <a:endParaRPr/>
            </a:p>
          </p:txBody>
        </p:sp>
      </p:grpSp>
      <p:sp>
        <p:nvSpPr>
          <p:cNvPr id="24" name="TextBox 24"/>
          <p:cNvSpPr txBox="1"/>
          <p:nvPr/>
        </p:nvSpPr>
        <p:spPr>
          <a:xfrm>
            <a:off x="7562191" y="4506111"/>
            <a:ext cx="2362737" cy="565732"/>
          </a:xfrm>
          <a:prstGeom prst="rect">
            <a:avLst/>
          </a:prstGeom>
        </p:spPr>
        <p:txBody>
          <a:bodyPr wrap="square" lIns="0" tIns="0" rIns="0" bIns="0" rtlCol="0" anchor="t">
            <a:spAutoFit/>
          </a:bodyPr>
          <a:lstStyle/>
          <a:p>
            <a:pPr algn="ctr">
              <a:lnSpc>
                <a:spcPts val="2158"/>
              </a:lnSpc>
            </a:pPr>
            <a:r>
              <a:rPr lang="en-GB" sz="2100" b="1" dirty="0">
                <a:solidFill>
                  <a:srgbClr val="36E9FD"/>
                </a:solidFill>
                <a:latin typeface="Montserrat Semi-Bold"/>
                <a:ea typeface="Montserrat Semi-Bold"/>
                <a:cs typeface="Montserrat Semi-Bold"/>
                <a:sym typeface="Montserrat Semi-Bold"/>
              </a:rPr>
              <a:t>Preprocessing the data</a:t>
            </a:r>
            <a:endParaRPr lang="en-US" sz="2100" b="1" dirty="0">
              <a:solidFill>
                <a:srgbClr val="36E9FD"/>
              </a:solidFill>
              <a:latin typeface="Montserrat Semi-Bold"/>
              <a:ea typeface="Montserrat Semi-Bold"/>
              <a:cs typeface="Montserrat Semi-Bold"/>
              <a:sym typeface="Montserrat Semi-Bold"/>
            </a:endParaRPr>
          </a:p>
        </p:txBody>
      </p:sp>
      <p:sp>
        <p:nvSpPr>
          <p:cNvPr id="25" name="TextBox 25"/>
          <p:cNvSpPr txBox="1"/>
          <p:nvPr/>
        </p:nvSpPr>
        <p:spPr>
          <a:xfrm>
            <a:off x="7228163" y="4977852"/>
            <a:ext cx="3604043" cy="1260666"/>
          </a:xfrm>
          <a:prstGeom prst="rect">
            <a:avLst/>
          </a:prstGeom>
        </p:spPr>
        <p:txBody>
          <a:bodyPr wrap="square" lIns="0" tIns="0" rIns="0" bIns="0" rtlCol="0" anchor="t">
            <a:spAutoFit/>
          </a:bodyPr>
          <a:lstStyle/>
          <a:p>
            <a:pPr>
              <a:lnSpc>
                <a:spcPts val="3750"/>
              </a:lnSpc>
            </a:pPr>
            <a:r>
              <a:rPr lang="en-GB" b="0" i="0" cap="all" dirty="0">
                <a:solidFill>
                  <a:schemeClr val="bg1"/>
                </a:solidFill>
                <a:effectLst/>
                <a:latin typeface="YAFdJvl8raw 0"/>
              </a:rPr>
              <a:t>Preprocessing involving Face detection MTCNN.</a:t>
            </a:r>
            <a:endParaRPr lang="en-GB" cap="all" dirty="0">
              <a:solidFill>
                <a:schemeClr val="bg1"/>
              </a:solidFill>
              <a:effectLst/>
              <a:latin typeface="YAFdJvl8raw 0"/>
            </a:endParaRPr>
          </a:p>
          <a:p>
            <a:pPr algn="ctr">
              <a:lnSpc>
                <a:spcPts val="2432"/>
              </a:lnSpc>
            </a:pPr>
            <a:endParaRPr lang="en-US" i="1" dirty="0">
              <a:solidFill>
                <a:schemeClr val="bg1"/>
              </a:solidFill>
              <a:latin typeface="Raleway Italics"/>
              <a:ea typeface="Raleway Italics"/>
              <a:cs typeface="Raleway Italics"/>
              <a:sym typeface="Raleway Italics"/>
            </a:endParaRPr>
          </a:p>
        </p:txBody>
      </p:sp>
      <p:grpSp>
        <p:nvGrpSpPr>
          <p:cNvPr id="26" name="Group 26"/>
          <p:cNvGrpSpPr/>
          <p:nvPr/>
        </p:nvGrpSpPr>
        <p:grpSpPr>
          <a:xfrm>
            <a:off x="11883830" y="4404030"/>
            <a:ext cx="3684871" cy="625662"/>
            <a:chOff x="0" y="0"/>
            <a:chExt cx="2612351" cy="406400"/>
          </a:xfrm>
        </p:grpSpPr>
        <p:sp>
          <p:nvSpPr>
            <p:cNvPr id="27" name="Freeform 27"/>
            <p:cNvSpPr/>
            <p:nvPr/>
          </p:nvSpPr>
          <p:spPr>
            <a:xfrm>
              <a:off x="0" y="0"/>
              <a:ext cx="2612351" cy="406400"/>
            </a:xfrm>
            <a:custGeom>
              <a:avLst/>
              <a:gdLst/>
              <a:ahLst/>
              <a:cxnLst/>
              <a:rect l="l" t="t" r="r" b="b"/>
              <a:pathLst>
                <a:path w="2612351" h="406400">
                  <a:moveTo>
                    <a:pt x="2409151" y="0"/>
                  </a:moveTo>
                  <a:cubicBezTo>
                    <a:pt x="2521375" y="0"/>
                    <a:pt x="2612351" y="90976"/>
                    <a:pt x="2612351" y="203200"/>
                  </a:cubicBezTo>
                  <a:cubicBezTo>
                    <a:pt x="2612351" y="315424"/>
                    <a:pt x="2521375" y="406400"/>
                    <a:pt x="2409151" y="406400"/>
                  </a:cubicBezTo>
                  <a:lnTo>
                    <a:pt x="203200" y="406400"/>
                  </a:lnTo>
                  <a:cubicBezTo>
                    <a:pt x="90976" y="406400"/>
                    <a:pt x="0" y="315424"/>
                    <a:pt x="0" y="203200"/>
                  </a:cubicBezTo>
                  <a:cubicBezTo>
                    <a:pt x="0" y="90976"/>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txBody>
            <a:bodyPr/>
            <a:lstStyle/>
            <a:p>
              <a:endParaRPr lang="en-US"/>
            </a:p>
          </p:txBody>
        </p:sp>
        <p:sp>
          <p:nvSpPr>
            <p:cNvPr id="28" name="TextBox 28"/>
            <p:cNvSpPr txBox="1"/>
            <p:nvPr/>
          </p:nvSpPr>
          <p:spPr>
            <a:xfrm>
              <a:off x="0" y="-38100"/>
              <a:ext cx="2612351" cy="444500"/>
            </a:xfrm>
            <a:prstGeom prst="rect">
              <a:avLst/>
            </a:prstGeom>
          </p:spPr>
          <p:txBody>
            <a:bodyPr lIns="50800" tIns="50800" rIns="50800" bIns="50800" rtlCol="0" anchor="ctr"/>
            <a:lstStyle/>
            <a:p>
              <a:pPr algn="ctr">
                <a:lnSpc>
                  <a:spcPts val="2083"/>
                </a:lnSpc>
              </a:pPr>
              <a:endParaRPr/>
            </a:p>
          </p:txBody>
        </p:sp>
      </p:grpSp>
      <p:sp>
        <p:nvSpPr>
          <p:cNvPr id="29" name="TextBox 29"/>
          <p:cNvSpPr txBox="1"/>
          <p:nvPr/>
        </p:nvSpPr>
        <p:spPr>
          <a:xfrm>
            <a:off x="11788524" y="4547197"/>
            <a:ext cx="3684870" cy="291228"/>
          </a:xfrm>
          <a:prstGeom prst="rect">
            <a:avLst/>
          </a:prstGeom>
        </p:spPr>
        <p:txBody>
          <a:bodyPr lIns="0" tIns="0" rIns="0" bIns="0" rtlCol="0" anchor="t">
            <a:spAutoFit/>
          </a:bodyPr>
          <a:lstStyle/>
          <a:p>
            <a:pPr algn="ctr">
              <a:lnSpc>
                <a:spcPts val="2158"/>
              </a:lnSpc>
            </a:pPr>
            <a:r>
              <a:rPr lang="en-GB" sz="2272" b="1" dirty="0">
                <a:solidFill>
                  <a:srgbClr val="36E9FD"/>
                </a:solidFill>
                <a:latin typeface="Montserrat Semi-Bold"/>
                <a:ea typeface="Montserrat Semi-Bold"/>
                <a:cs typeface="Montserrat Semi-Bold"/>
                <a:sym typeface="Montserrat Semi-Bold"/>
              </a:rPr>
              <a:t>Face Detection </a:t>
            </a:r>
            <a:endParaRPr lang="en-US" sz="2272" b="1" dirty="0">
              <a:solidFill>
                <a:srgbClr val="36E9FD"/>
              </a:solidFill>
              <a:latin typeface="Montserrat Semi-Bold"/>
              <a:ea typeface="Montserrat Semi-Bold"/>
              <a:cs typeface="Montserrat Semi-Bold"/>
              <a:sym typeface="Montserrat Semi-Bold"/>
            </a:endParaRPr>
          </a:p>
        </p:txBody>
      </p:sp>
      <p:sp>
        <p:nvSpPr>
          <p:cNvPr id="30" name="TextBox 30"/>
          <p:cNvSpPr txBox="1"/>
          <p:nvPr/>
        </p:nvSpPr>
        <p:spPr>
          <a:xfrm>
            <a:off x="12079928" y="5211468"/>
            <a:ext cx="3666168" cy="923330"/>
          </a:xfrm>
          <a:prstGeom prst="rect">
            <a:avLst/>
          </a:prstGeom>
        </p:spPr>
        <p:txBody>
          <a:bodyPr lIns="0" tIns="0" rIns="0" bIns="0" rtlCol="0" anchor="t">
            <a:spAutoFit/>
          </a:bodyPr>
          <a:lstStyle/>
          <a:p>
            <a:pPr algn="ctr">
              <a:lnSpc>
                <a:spcPts val="2432"/>
              </a:lnSpc>
            </a:pPr>
            <a:r>
              <a:rPr lang="en-GB" sz="2000" dirty="0">
                <a:solidFill>
                  <a:schemeClr val="bg1"/>
                </a:solidFill>
              </a:rPr>
              <a:t>Identifies and localizes faces within input images using the MTCNN detector.</a:t>
            </a:r>
            <a:endParaRPr lang="en-US" sz="1885" i="1" dirty="0">
              <a:solidFill>
                <a:schemeClr val="bg1"/>
              </a:solidFill>
              <a:latin typeface="Raleway Italics"/>
              <a:ea typeface="Raleway Italics"/>
              <a:cs typeface="Raleway Italics"/>
              <a:sym typeface="Raleway Italics"/>
            </a:endParaRPr>
          </a:p>
        </p:txBody>
      </p:sp>
      <p:sp>
        <p:nvSpPr>
          <p:cNvPr id="31" name="Freeform 9">
            <a:extLst>
              <a:ext uri="{FF2B5EF4-FFF2-40B4-BE49-F238E27FC236}">
                <a16:creationId xmlns:a16="http://schemas.microsoft.com/office/drawing/2014/main" id="{E5AA3CB6-C274-C973-5C88-920B39552A13}"/>
              </a:ext>
            </a:extLst>
          </p:cNvPr>
          <p:cNvSpPr/>
          <p:nvPr/>
        </p:nvSpPr>
        <p:spPr>
          <a:xfrm>
            <a:off x="2225043" y="2918636"/>
            <a:ext cx="1406485" cy="1406485"/>
          </a:xfrm>
          <a:custGeom>
            <a:avLst/>
            <a:gdLst/>
            <a:ahLst/>
            <a:cxnLst/>
            <a:rect l="l" t="t" r="r" b="b"/>
            <a:pathLst>
              <a:path w="1406485" h="1406485">
                <a:moveTo>
                  <a:pt x="0" y="0"/>
                </a:moveTo>
                <a:lnTo>
                  <a:pt x="1406485" y="0"/>
                </a:lnTo>
                <a:lnTo>
                  <a:pt x="1406485" y="1406485"/>
                </a:lnTo>
                <a:lnTo>
                  <a:pt x="0" y="14064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32" name="Group 16">
            <a:extLst>
              <a:ext uri="{FF2B5EF4-FFF2-40B4-BE49-F238E27FC236}">
                <a16:creationId xmlns:a16="http://schemas.microsoft.com/office/drawing/2014/main" id="{7D6B20CE-C57A-2B51-492E-52C81F3B8BF8}"/>
              </a:ext>
            </a:extLst>
          </p:cNvPr>
          <p:cNvGrpSpPr/>
          <p:nvPr/>
        </p:nvGrpSpPr>
        <p:grpSpPr>
          <a:xfrm>
            <a:off x="14520390" y="7911785"/>
            <a:ext cx="2722116" cy="684318"/>
            <a:chOff x="0" y="-38100"/>
            <a:chExt cx="1768157" cy="444500"/>
          </a:xfrm>
        </p:grpSpPr>
        <p:sp>
          <p:nvSpPr>
            <p:cNvPr id="33" name="Freeform 17">
              <a:extLst>
                <a:ext uri="{FF2B5EF4-FFF2-40B4-BE49-F238E27FC236}">
                  <a16:creationId xmlns:a16="http://schemas.microsoft.com/office/drawing/2014/main" id="{F723C015-9C21-B724-45A5-D1087D450735}"/>
                </a:ext>
              </a:extLst>
            </p:cNvPr>
            <p:cNvSpPr/>
            <p:nvPr/>
          </p:nvSpPr>
          <p:spPr>
            <a:xfrm>
              <a:off x="0" y="0"/>
              <a:ext cx="1768157" cy="406400"/>
            </a:xfrm>
            <a:custGeom>
              <a:avLst/>
              <a:gdLst/>
              <a:ahLst/>
              <a:cxnLst/>
              <a:rect l="l" t="t" r="r" b="b"/>
              <a:pathLst>
                <a:path w="1768157" h="406400">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txBody>
            <a:bodyPr/>
            <a:lstStyle/>
            <a:p>
              <a:endParaRPr lang="en-US" dirty="0"/>
            </a:p>
          </p:txBody>
        </p:sp>
        <p:sp>
          <p:nvSpPr>
            <p:cNvPr id="34" name="TextBox 18">
              <a:extLst>
                <a:ext uri="{FF2B5EF4-FFF2-40B4-BE49-F238E27FC236}">
                  <a16:creationId xmlns:a16="http://schemas.microsoft.com/office/drawing/2014/main" id="{2B49C091-24BC-CB9D-8DE9-0C88CE534C76}"/>
                </a:ext>
              </a:extLst>
            </p:cNvPr>
            <p:cNvSpPr txBox="1"/>
            <p:nvPr/>
          </p:nvSpPr>
          <p:spPr>
            <a:xfrm>
              <a:off x="0" y="-38100"/>
              <a:ext cx="1768157" cy="444500"/>
            </a:xfrm>
            <a:prstGeom prst="rect">
              <a:avLst/>
            </a:prstGeom>
          </p:spPr>
          <p:txBody>
            <a:bodyPr lIns="50800" tIns="50800" rIns="50800" bIns="50800" rtlCol="0" anchor="ctr"/>
            <a:lstStyle/>
            <a:p>
              <a:pPr algn="ctr">
                <a:lnSpc>
                  <a:spcPts val="2083"/>
                </a:lnSpc>
              </a:pPr>
              <a:endParaRPr dirty="0"/>
            </a:p>
          </p:txBody>
        </p:sp>
      </p:grpSp>
      <p:sp>
        <p:nvSpPr>
          <p:cNvPr id="35" name="TextBox 19">
            <a:extLst>
              <a:ext uri="{FF2B5EF4-FFF2-40B4-BE49-F238E27FC236}">
                <a16:creationId xmlns:a16="http://schemas.microsoft.com/office/drawing/2014/main" id="{D338F859-E172-88C6-AB95-FFB292EF4B20}"/>
              </a:ext>
            </a:extLst>
          </p:cNvPr>
          <p:cNvSpPr txBox="1"/>
          <p:nvPr/>
        </p:nvSpPr>
        <p:spPr>
          <a:xfrm>
            <a:off x="14795920" y="8068928"/>
            <a:ext cx="2286436" cy="565732"/>
          </a:xfrm>
          <a:prstGeom prst="rect">
            <a:avLst/>
          </a:prstGeom>
        </p:spPr>
        <p:txBody>
          <a:bodyPr wrap="square" lIns="0" tIns="0" rIns="0" bIns="0" rtlCol="0" anchor="t">
            <a:spAutoFit/>
          </a:bodyPr>
          <a:lstStyle/>
          <a:p>
            <a:pPr algn="ctr">
              <a:lnSpc>
                <a:spcPts val="2158"/>
              </a:lnSpc>
            </a:pPr>
            <a:r>
              <a:rPr lang="en-GB" sz="2272" b="1" dirty="0">
                <a:solidFill>
                  <a:srgbClr val="36E9FD"/>
                </a:solidFill>
                <a:latin typeface="Montserrat Semi-Bold"/>
                <a:ea typeface="Montserrat Semi-Bold"/>
                <a:cs typeface="Montserrat Semi-Bold"/>
                <a:sym typeface="Montserrat Semi-Bold"/>
              </a:rPr>
              <a:t>Saving </a:t>
            </a:r>
            <a:r>
              <a:rPr lang="en-GB" sz="2272" b="1" dirty="0" err="1">
                <a:solidFill>
                  <a:srgbClr val="36E9FD"/>
                </a:solidFill>
                <a:latin typeface="Montserrat Semi-Bold"/>
                <a:ea typeface="Montserrat Semi-Bold"/>
                <a:cs typeface="Montserrat Semi-Bold"/>
                <a:sym typeface="Montserrat Semi-Bold"/>
              </a:rPr>
              <a:t>Embedings</a:t>
            </a:r>
            <a:endParaRPr lang="en-US" sz="2272" b="1" dirty="0">
              <a:solidFill>
                <a:srgbClr val="36E9FD"/>
              </a:solidFill>
              <a:latin typeface="Montserrat Semi-Bold"/>
              <a:ea typeface="Montserrat Semi-Bold"/>
              <a:cs typeface="Montserrat Semi-Bold"/>
              <a:sym typeface="Montserrat Semi-Bold"/>
            </a:endParaRPr>
          </a:p>
        </p:txBody>
      </p:sp>
      <p:sp>
        <p:nvSpPr>
          <p:cNvPr id="36" name="TextBox 30">
            <a:extLst>
              <a:ext uri="{FF2B5EF4-FFF2-40B4-BE49-F238E27FC236}">
                <a16:creationId xmlns:a16="http://schemas.microsoft.com/office/drawing/2014/main" id="{A5A0F603-8BF2-E4A4-99D6-038B392C4B5C}"/>
              </a:ext>
            </a:extLst>
          </p:cNvPr>
          <p:cNvSpPr txBox="1"/>
          <p:nvPr/>
        </p:nvSpPr>
        <p:spPr>
          <a:xfrm>
            <a:off x="14631568" y="8824197"/>
            <a:ext cx="2624058" cy="1231106"/>
          </a:xfrm>
          <a:prstGeom prst="rect">
            <a:avLst/>
          </a:prstGeom>
        </p:spPr>
        <p:txBody>
          <a:bodyPr wrap="square" lIns="0" tIns="0" rIns="0" bIns="0" rtlCol="0" anchor="t">
            <a:spAutoFit/>
          </a:bodyPr>
          <a:lstStyle/>
          <a:p>
            <a:pPr algn="ctr">
              <a:lnSpc>
                <a:spcPts val="2432"/>
              </a:lnSpc>
            </a:pPr>
            <a:r>
              <a:rPr lang="en-GB" sz="2000" dirty="0">
                <a:solidFill>
                  <a:schemeClr val="bg1"/>
                </a:solidFill>
              </a:rPr>
              <a:t>Encodes facial features into a unique numerical vector using the </a:t>
            </a:r>
            <a:r>
              <a:rPr lang="en-GB" sz="2000" dirty="0" err="1">
                <a:solidFill>
                  <a:schemeClr val="bg1"/>
                </a:solidFill>
              </a:rPr>
              <a:t>FaceNet</a:t>
            </a:r>
            <a:r>
              <a:rPr lang="en-GB" sz="2000" dirty="0">
                <a:solidFill>
                  <a:schemeClr val="bg1"/>
                </a:solidFill>
              </a:rPr>
              <a:t> model for recognition.</a:t>
            </a:r>
            <a:endParaRPr lang="en-US" sz="1885" i="1" dirty="0">
              <a:solidFill>
                <a:schemeClr val="bg1"/>
              </a:solidFill>
              <a:latin typeface="Raleway Italics"/>
              <a:ea typeface="Raleway Italics"/>
              <a:cs typeface="Raleway Italics"/>
              <a:sym typeface="Raleway Italics"/>
            </a:endParaRPr>
          </a:p>
        </p:txBody>
      </p:sp>
      <p:sp>
        <p:nvSpPr>
          <p:cNvPr id="37" name="Freeform 11">
            <a:extLst>
              <a:ext uri="{FF2B5EF4-FFF2-40B4-BE49-F238E27FC236}">
                <a16:creationId xmlns:a16="http://schemas.microsoft.com/office/drawing/2014/main" id="{CC59DD52-E80C-9F15-C9D1-53195D90D45A}"/>
              </a:ext>
            </a:extLst>
          </p:cNvPr>
          <p:cNvSpPr/>
          <p:nvPr/>
        </p:nvSpPr>
        <p:spPr>
          <a:xfrm>
            <a:off x="9584597" y="6361693"/>
            <a:ext cx="1457906" cy="1434049"/>
          </a:xfrm>
          <a:custGeom>
            <a:avLst/>
            <a:gdLst/>
            <a:ahLst/>
            <a:cxnLst/>
            <a:rect l="l" t="t" r="r" b="b"/>
            <a:pathLst>
              <a:path w="1457906" h="1434049">
                <a:moveTo>
                  <a:pt x="0" y="0"/>
                </a:moveTo>
                <a:lnTo>
                  <a:pt x="1457906" y="0"/>
                </a:lnTo>
                <a:lnTo>
                  <a:pt x="1457906" y="1434049"/>
                </a:lnTo>
                <a:lnTo>
                  <a:pt x="0" y="14340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grpSp>
        <p:nvGrpSpPr>
          <p:cNvPr id="38" name="Group 26">
            <a:extLst>
              <a:ext uri="{FF2B5EF4-FFF2-40B4-BE49-F238E27FC236}">
                <a16:creationId xmlns:a16="http://schemas.microsoft.com/office/drawing/2014/main" id="{58218F6A-E107-DF93-8559-2E5A9D231168}"/>
              </a:ext>
            </a:extLst>
          </p:cNvPr>
          <p:cNvGrpSpPr/>
          <p:nvPr/>
        </p:nvGrpSpPr>
        <p:grpSpPr>
          <a:xfrm>
            <a:off x="8583860" y="3990521"/>
            <a:ext cx="8435310" cy="4697300"/>
            <a:chOff x="-3367774" y="-38100"/>
            <a:chExt cx="5980125" cy="3051140"/>
          </a:xfrm>
        </p:grpSpPr>
        <p:sp>
          <p:nvSpPr>
            <p:cNvPr id="39" name="Freeform 27">
              <a:extLst>
                <a:ext uri="{FF2B5EF4-FFF2-40B4-BE49-F238E27FC236}">
                  <a16:creationId xmlns:a16="http://schemas.microsoft.com/office/drawing/2014/main" id="{63B4ACCB-EC4C-740C-A8FC-075E1B614E04}"/>
                </a:ext>
              </a:extLst>
            </p:cNvPr>
            <p:cNvSpPr/>
            <p:nvPr/>
          </p:nvSpPr>
          <p:spPr>
            <a:xfrm>
              <a:off x="-3367774" y="2606640"/>
              <a:ext cx="2612351" cy="406400"/>
            </a:xfrm>
            <a:custGeom>
              <a:avLst/>
              <a:gdLst/>
              <a:ahLst/>
              <a:cxnLst/>
              <a:rect l="l" t="t" r="r" b="b"/>
              <a:pathLst>
                <a:path w="2612351" h="406400">
                  <a:moveTo>
                    <a:pt x="2409151" y="0"/>
                  </a:moveTo>
                  <a:cubicBezTo>
                    <a:pt x="2521375" y="0"/>
                    <a:pt x="2612351" y="90976"/>
                    <a:pt x="2612351" y="203200"/>
                  </a:cubicBezTo>
                  <a:cubicBezTo>
                    <a:pt x="2612351" y="315424"/>
                    <a:pt x="2521375" y="406400"/>
                    <a:pt x="2409151" y="406400"/>
                  </a:cubicBezTo>
                  <a:lnTo>
                    <a:pt x="203200" y="406400"/>
                  </a:lnTo>
                  <a:cubicBezTo>
                    <a:pt x="90976" y="406400"/>
                    <a:pt x="0" y="315424"/>
                    <a:pt x="0" y="203200"/>
                  </a:cubicBezTo>
                  <a:cubicBezTo>
                    <a:pt x="0" y="90976"/>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txBody>
            <a:bodyPr/>
            <a:lstStyle/>
            <a:p>
              <a:endParaRPr lang="en-US"/>
            </a:p>
          </p:txBody>
        </p:sp>
        <p:sp>
          <p:nvSpPr>
            <p:cNvPr id="40" name="TextBox 28">
              <a:extLst>
                <a:ext uri="{FF2B5EF4-FFF2-40B4-BE49-F238E27FC236}">
                  <a16:creationId xmlns:a16="http://schemas.microsoft.com/office/drawing/2014/main" id="{79AAD90B-E782-CB1D-2E86-D05FD5ECA71B}"/>
                </a:ext>
              </a:extLst>
            </p:cNvPr>
            <p:cNvSpPr txBox="1"/>
            <p:nvPr/>
          </p:nvSpPr>
          <p:spPr>
            <a:xfrm>
              <a:off x="0" y="-38100"/>
              <a:ext cx="2612351" cy="444500"/>
            </a:xfrm>
            <a:prstGeom prst="rect">
              <a:avLst/>
            </a:prstGeom>
          </p:spPr>
          <p:txBody>
            <a:bodyPr lIns="50800" tIns="50800" rIns="50800" bIns="50800" rtlCol="0" anchor="ctr"/>
            <a:lstStyle/>
            <a:p>
              <a:pPr algn="ctr">
                <a:lnSpc>
                  <a:spcPts val="2083"/>
                </a:lnSpc>
              </a:pPr>
              <a:endParaRPr/>
            </a:p>
          </p:txBody>
        </p:sp>
      </p:grpSp>
      <p:sp>
        <p:nvSpPr>
          <p:cNvPr id="41" name="TextBox 29">
            <a:extLst>
              <a:ext uri="{FF2B5EF4-FFF2-40B4-BE49-F238E27FC236}">
                <a16:creationId xmlns:a16="http://schemas.microsoft.com/office/drawing/2014/main" id="{E10E4D9F-7F43-5F23-7882-EEC85F9D6929}"/>
              </a:ext>
            </a:extLst>
          </p:cNvPr>
          <p:cNvSpPr txBox="1"/>
          <p:nvPr/>
        </p:nvSpPr>
        <p:spPr>
          <a:xfrm>
            <a:off x="8549451" y="8253944"/>
            <a:ext cx="3684870" cy="291228"/>
          </a:xfrm>
          <a:prstGeom prst="rect">
            <a:avLst/>
          </a:prstGeom>
        </p:spPr>
        <p:txBody>
          <a:bodyPr lIns="0" tIns="0" rIns="0" bIns="0" rtlCol="0" anchor="t">
            <a:spAutoFit/>
          </a:bodyPr>
          <a:lstStyle/>
          <a:p>
            <a:pPr algn="ctr">
              <a:lnSpc>
                <a:spcPts val="2158"/>
              </a:lnSpc>
            </a:pPr>
            <a:r>
              <a:rPr lang="en-GB" sz="2272" b="1" dirty="0">
                <a:solidFill>
                  <a:srgbClr val="36E9FD"/>
                </a:solidFill>
                <a:latin typeface="Montserrat Semi-Bold"/>
                <a:ea typeface="Montserrat Semi-Bold"/>
                <a:cs typeface="Montserrat Semi-Bold"/>
                <a:sym typeface="Montserrat Semi-Bold"/>
              </a:rPr>
              <a:t>Face Recognition</a:t>
            </a:r>
            <a:endParaRPr lang="en-US" sz="2272" b="1" dirty="0">
              <a:solidFill>
                <a:srgbClr val="36E9FD"/>
              </a:solidFill>
              <a:latin typeface="Montserrat Semi-Bold"/>
              <a:ea typeface="Montserrat Semi-Bold"/>
              <a:cs typeface="Montserrat Semi-Bold"/>
              <a:sym typeface="Montserrat Semi-Bold"/>
            </a:endParaRPr>
          </a:p>
        </p:txBody>
      </p:sp>
      <p:sp>
        <p:nvSpPr>
          <p:cNvPr id="42" name="TextBox 30">
            <a:extLst>
              <a:ext uri="{FF2B5EF4-FFF2-40B4-BE49-F238E27FC236}">
                <a16:creationId xmlns:a16="http://schemas.microsoft.com/office/drawing/2014/main" id="{C949256C-10FD-B07B-D4A3-63BA2C982A7C}"/>
              </a:ext>
            </a:extLst>
          </p:cNvPr>
          <p:cNvSpPr txBox="1"/>
          <p:nvPr/>
        </p:nvSpPr>
        <p:spPr>
          <a:xfrm>
            <a:off x="8699516" y="8954238"/>
            <a:ext cx="3666168" cy="1226221"/>
          </a:xfrm>
          <a:prstGeom prst="rect">
            <a:avLst/>
          </a:prstGeom>
        </p:spPr>
        <p:txBody>
          <a:bodyPr lIns="0" tIns="0" rIns="0" bIns="0" rtlCol="0" anchor="t">
            <a:spAutoFit/>
          </a:bodyPr>
          <a:lstStyle/>
          <a:p>
            <a:pPr algn="ctr">
              <a:lnSpc>
                <a:spcPts val="2432"/>
              </a:lnSpc>
            </a:pPr>
            <a:r>
              <a:rPr lang="en-GB" sz="2000" dirty="0">
                <a:solidFill>
                  <a:schemeClr val="bg1"/>
                </a:solidFill>
              </a:rPr>
              <a:t>Identifies individuals by comparing their face embeddings with the stored database using similarity metrics.</a:t>
            </a:r>
            <a:endParaRPr lang="en-US" sz="1885" i="1" dirty="0">
              <a:solidFill>
                <a:schemeClr val="bg1"/>
              </a:solidFill>
              <a:latin typeface="Raleway Italics"/>
              <a:ea typeface="Raleway Italics"/>
              <a:cs typeface="Raleway Italics"/>
              <a:sym typeface="Raleway Italics"/>
            </a:endParaRPr>
          </a:p>
        </p:txBody>
      </p:sp>
      <p:sp>
        <p:nvSpPr>
          <p:cNvPr id="43" name="Freeform 10">
            <a:extLst>
              <a:ext uri="{FF2B5EF4-FFF2-40B4-BE49-F238E27FC236}">
                <a16:creationId xmlns:a16="http://schemas.microsoft.com/office/drawing/2014/main" id="{84D53775-CCE3-FDE0-0A8E-962B584D6648}"/>
              </a:ext>
            </a:extLst>
          </p:cNvPr>
          <p:cNvSpPr/>
          <p:nvPr/>
        </p:nvSpPr>
        <p:spPr>
          <a:xfrm>
            <a:off x="7917832" y="2780247"/>
            <a:ext cx="1563369" cy="1571943"/>
          </a:xfrm>
          <a:custGeom>
            <a:avLst/>
            <a:gdLst/>
            <a:ahLst/>
            <a:cxnLst/>
            <a:rect l="l" t="t" r="r" b="b"/>
            <a:pathLst>
              <a:path w="1563369" h="1571943">
                <a:moveTo>
                  <a:pt x="0" y="0"/>
                </a:moveTo>
                <a:lnTo>
                  <a:pt x="1563368" y="0"/>
                </a:lnTo>
                <a:lnTo>
                  <a:pt x="1563368" y="1571943"/>
                </a:lnTo>
                <a:lnTo>
                  <a:pt x="0" y="15719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nvGrpSpPr>
          <p:cNvPr id="45" name="Group 21">
            <a:extLst>
              <a:ext uri="{FF2B5EF4-FFF2-40B4-BE49-F238E27FC236}">
                <a16:creationId xmlns:a16="http://schemas.microsoft.com/office/drawing/2014/main" id="{ECE242BB-14E0-5D63-E47C-D3DF2401C4DA}"/>
              </a:ext>
            </a:extLst>
          </p:cNvPr>
          <p:cNvGrpSpPr/>
          <p:nvPr/>
        </p:nvGrpSpPr>
        <p:grpSpPr>
          <a:xfrm>
            <a:off x="4345646" y="8068928"/>
            <a:ext cx="2722116" cy="684318"/>
            <a:chOff x="0" y="-38100"/>
            <a:chExt cx="1768157" cy="444500"/>
          </a:xfrm>
        </p:grpSpPr>
        <p:sp>
          <p:nvSpPr>
            <p:cNvPr id="46" name="Freeform 22">
              <a:extLst>
                <a:ext uri="{FF2B5EF4-FFF2-40B4-BE49-F238E27FC236}">
                  <a16:creationId xmlns:a16="http://schemas.microsoft.com/office/drawing/2014/main" id="{23223436-9FD9-42CE-3A92-6952E7F33C96}"/>
                </a:ext>
              </a:extLst>
            </p:cNvPr>
            <p:cNvSpPr/>
            <p:nvPr/>
          </p:nvSpPr>
          <p:spPr>
            <a:xfrm>
              <a:off x="0" y="0"/>
              <a:ext cx="1768157" cy="406400"/>
            </a:xfrm>
            <a:custGeom>
              <a:avLst/>
              <a:gdLst/>
              <a:ahLst/>
              <a:cxnLst/>
              <a:rect l="l" t="t" r="r" b="b"/>
              <a:pathLst>
                <a:path w="1768157" h="406400">
                  <a:moveTo>
                    <a:pt x="1564957" y="0"/>
                  </a:moveTo>
                  <a:cubicBezTo>
                    <a:pt x="1677182" y="0"/>
                    <a:pt x="1768157" y="90976"/>
                    <a:pt x="1768157" y="203200"/>
                  </a:cubicBezTo>
                  <a:cubicBezTo>
                    <a:pt x="1768157" y="315424"/>
                    <a:pt x="1677182" y="406400"/>
                    <a:pt x="1564957" y="406400"/>
                  </a:cubicBezTo>
                  <a:lnTo>
                    <a:pt x="203200" y="406400"/>
                  </a:lnTo>
                  <a:cubicBezTo>
                    <a:pt x="90976" y="406400"/>
                    <a:pt x="0" y="315424"/>
                    <a:pt x="0" y="203200"/>
                  </a:cubicBezTo>
                  <a:cubicBezTo>
                    <a:pt x="0" y="90976"/>
                    <a:pt x="90976" y="0"/>
                    <a:pt x="203200" y="0"/>
                  </a:cubicBezTo>
                  <a:close/>
                </a:path>
              </a:pathLst>
            </a:custGeom>
            <a:gradFill rotWithShape="1">
              <a:gsLst>
                <a:gs pos="0">
                  <a:srgbClr val="032A64">
                    <a:alpha val="100000"/>
                  </a:srgbClr>
                </a:gs>
                <a:gs pos="100000">
                  <a:srgbClr val="414C94">
                    <a:alpha val="100000"/>
                  </a:srgbClr>
                </a:gs>
              </a:gsLst>
              <a:lin ang="0"/>
            </a:gradFill>
            <a:ln w="38100" cap="sq">
              <a:solidFill>
                <a:srgbClr val="FFFFFF"/>
              </a:solidFill>
              <a:prstDash val="solid"/>
              <a:miter/>
            </a:ln>
          </p:spPr>
          <p:txBody>
            <a:bodyPr/>
            <a:lstStyle/>
            <a:p>
              <a:endParaRPr lang="en-US"/>
            </a:p>
          </p:txBody>
        </p:sp>
        <p:sp>
          <p:nvSpPr>
            <p:cNvPr id="47" name="TextBox 23">
              <a:extLst>
                <a:ext uri="{FF2B5EF4-FFF2-40B4-BE49-F238E27FC236}">
                  <a16:creationId xmlns:a16="http://schemas.microsoft.com/office/drawing/2014/main" id="{AAFD5ABE-9EF7-63E0-64EE-D6F5C4C1B0B4}"/>
                </a:ext>
              </a:extLst>
            </p:cNvPr>
            <p:cNvSpPr txBox="1"/>
            <p:nvPr/>
          </p:nvSpPr>
          <p:spPr>
            <a:xfrm>
              <a:off x="0" y="-38100"/>
              <a:ext cx="1768157" cy="444500"/>
            </a:xfrm>
            <a:prstGeom prst="rect">
              <a:avLst/>
            </a:prstGeom>
          </p:spPr>
          <p:txBody>
            <a:bodyPr lIns="50800" tIns="50800" rIns="50800" bIns="50800" rtlCol="0" anchor="ctr"/>
            <a:lstStyle/>
            <a:p>
              <a:pPr algn="ctr">
                <a:lnSpc>
                  <a:spcPts val="2083"/>
                </a:lnSpc>
              </a:pPr>
              <a:endParaRPr/>
            </a:p>
          </p:txBody>
        </p:sp>
      </p:grpSp>
      <p:sp>
        <p:nvSpPr>
          <p:cNvPr id="48" name="TextBox 24">
            <a:extLst>
              <a:ext uri="{FF2B5EF4-FFF2-40B4-BE49-F238E27FC236}">
                <a16:creationId xmlns:a16="http://schemas.microsoft.com/office/drawing/2014/main" id="{657F1D55-3B42-39C7-3EAE-08DA283FF276}"/>
              </a:ext>
            </a:extLst>
          </p:cNvPr>
          <p:cNvSpPr txBox="1"/>
          <p:nvPr/>
        </p:nvSpPr>
        <p:spPr>
          <a:xfrm>
            <a:off x="4345646" y="8177111"/>
            <a:ext cx="2362737" cy="564257"/>
          </a:xfrm>
          <a:prstGeom prst="rect">
            <a:avLst/>
          </a:prstGeom>
        </p:spPr>
        <p:txBody>
          <a:bodyPr wrap="square" lIns="0" tIns="0" rIns="0" bIns="0" rtlCol="0" anchor="t">
            <a:spAutoFit/>
          </a:bodyPr>
          <a:lstStyle/>
          <a:p>
            <a:pPr algn="ctr">
              <a:lnSpc>
                <a:spcPts val="2158"/>
              </a:lnSpc>
            </a:pPr>
            <a:r>
              <a:rPr lang="en-GB" sz="2100" b="1" dirty="0">
                <a:solidFill>
                  <a:srgbClr val="36E9FD"/>
                </a:solidFill>
                <a:latin typeface="Montserrat Semi-Bold"/>
                <a:ea typeface="Montserrat Semi-Bold"/>
                <a:cs typeface="Montserrat Semi-Bold"/>
                <a:sym typeface="Montserrat Semi-Bold"/>
              </a:rPr>
              <a:t>Attendance Marking</a:t>
            </a:r>
            <a:endParaRPr lang="en-US" sz="2100" b="1" dirty="0">
              <a:solidFill>
                <a:srgbClr val="36E9FD"/>
              </a:solidFill>
              <a:latin typeface="Montserrat Semi-Bold"/>
              <a:ea typeface="Montserrat Semi-Bold"/>
              <a:cs typeface="Montserrat Semi-Bold"/>
              <a:sym typeface="Montserrat Semi-Bold"/>
            </a:endParaRPr>
          </a:p>
        </p:txBody>
      </p:sp>
      <p:sp>
        <p:nvSpPr>
          <p:cNvPr id="49" name="TextBox 25">
            <a:extLst>
              <a:ext uri="{FF2B5EF4-FFF2-40B4-BE49-F238E27FC236}">
                <a16:creationId xmlns:a16="http://schemas.microsoft.com/office/drawing/2014/main" id="{954458F1-890A-2E0A-1C40-1EADF0A11CD6}"/>
              </a:ext>
            </a:extLst>
          </p:cNvPr>
          <p:cNvSpPr txBox="1"/>
          <p:nvPr/>
        </p:nvSpPr>
        <p:spPr>
          <a:xfrm>
            <a:off x="4042056" y="8850679"/>
            <a:ext cx="3329295" cy="1231106"/>
          </a:xfrm>
          <a:prstGeom prst="rect">
            <a:avLst/>
          </a:prstGeom>
        </p:spPr>
        <p:txBody>
          <a:bodyPr wrap="square" lIns="0" tIns="0" rIns="0" bIns="0" rtlCol="0" anchor="t">
            <a:spAutoFit/>
          </a:bodyPr>
          <a:lstStyle/>
          <a:p>
            <a:pPr algn="ctr">
              <a:lnSpc>
                <a:spcPts val="2432"/>
              </a:lnSpc>
            </a:pPr>
            <a:r>
              <a:rPr lang="en-GB" sz="2000" dirty="0">
                <a:solidFill>
                  <a:schemeClr val="bg1"/>
                </a:solidFill>
              </a:rPr>
              <a:t>Automatically records attendance by identifying and verifying individuals' faces present in the input image.</a:t>
            </a:r>
            <a:endParaRPr lang="en-US" sz="1885" i="1" dirty="0">
              <a:solidFill>
                <a:schemeClr val="bg1"/>
              </a:solidFill>
              <a:latin typeface="Raleway Italics"/>
              <a:ea typeface="Raleway Italics"/>
              <a:cs typeface="Raleway Italics"/>
              <a:sym typeface="Raleway Italics"/>
            </a:endParaRPr>
          </a:p>
        </p:txBody>
      </p:sp>
      <p:sp>
        <p:nvSpPr>
          <p:cNvPr id="53" name="Arrow: Right 52">
            <a:extLst>
              <a:ext uri="{FF2B5EF4-FFF2-40B4-BE49-F238E27FC236}">
                <a16:creationId xmlns:a16="http://schemas.microsoft.com/office/drawing/2014/main" id="{3E8FF463-A796-0720-815F-F790EE890955}"/>
              </a:ext>
            </a:extLst>
          </p:cNvPr>
          <p:cNvSpPr/>
          <p:nvPr/>
        </p:nvSpPr>
        <p:spPr>
          <a:xfrm>
            <a:off x="4984563" y="4325121"/>
            <a:ext cx="1563369" cy="8821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E9C7F2AB-AA61-7AB9-F6A6-88A79DCC006C}"/>
              </a:ext>
            </a:extLst>
          </p:cNvPr>
          <p:cNvSpPr/>
          <p:nvPr/>
        </p:nvSpPr>
        <p:spPr>
          <a:xfrm>
            <a:off x="10209240" y="4275693"/>
            <a:ext cx="1563369" cy="8821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D52807CC-AC4F-307F-EC59-4872D9B7C330}"/>
              </a:ext>
            </a:extLst>
          </p:cNvPr>
          <p:cNvSpPr/>
          <p:nvPr/>
        </p:nvSpPr>
        <p:spPr>
          <a:xfrm rot="2955473">
            <a:off x="13523312" y="6539861"/>
            <a:ext cx="1267810" cy="6832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ACD41D15-4AD5-74FC-4E9B-F2797E7570DF}"/>
              </a:ext>
            </a:extLst>
          </p:cNvPr>
          <p:cNvSpPr/>
          <p:nvPr/>
        </p:nvSpPr>
        <p:spPr>
          <a:xfrm rot="10800000">
            <a:off x="12735867" y="8003504"/>
            <a:ext cx="1196863" cy="6843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25E7AD91-6038-2F7F-E2D5-39B409D53C22}"/>
              </a:ext>
            </a:extLst>
          </p:cNvPr>
          <p:cNvSpPr/>
          <p:nvPr/>
        </p:nvSpPr>
        <p:spPr>
          <a:xfrm rot="10800000">
            <a:off x="7330518" y="8137491"/>
            <a:ext cx="1009046" cy="5588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361B70">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3" name="Freeform 3"/>
          <p:cNvSpPr/>
          <p:nvPr/>
        </p:nvSpPr>
        <p:spPr>
          <a:xfrm rot="1572293" flipV="1">
            <a:off x="3960635" y="-5525403"/>
            <a:ext cx="19149891" cy="6989710"/>
          </a:xfrm>
          <a:custGeom>
            <a:avLst/>
            <a:gdLst/>
            <a:ahLst/>
            <a:cxnLst/>
            <a:rect l="l" t="t" r="r" b="b"/>
            <a:pathLst>
              <a:path w="19149891" h="6989710">
                <a:moveTo>
                  <a:pt x="0" y="6989711"/>
                </a:moveTo>
                <a:lnTo>
                  <a:pt x="19149891" y="6989711"/>
                </a:lnTo>
                <a:lnTo>
                  <a:pt x="19149891" y="0"/>
                </a:lnTo>
                <a:lnTo>
                  <a:pt x="0" y="0"/>
                </a:lnTo>
                <a:lnTo>
                  <a:pt x="0" y="6989711"/>
                </a:lnTo>
                <a:close/>
              </a:path>
            </a:pathLst>
          </a:custGeom>
          <a:blipFill>
            <a:blip r:embed="rId2">
              <a:alphaModFix amt="80000"/>
            </a:blip>
            <a:stretch>
              <a:fillRect/>
            </a:stretch>
          </a:blipFill>
        </p:spPr>
        <p:txBody>
          <a:bodyPr/>
          <a:lstStyle/>
          <a:p>
            <a:endParaRPr lang="en-US"/>
          </a:p>
        </p:txBody>
      </p:sp>
      <p:sp>
        <p:nvSpPr>
          <p:cNvPr id="4" name="Freeform 4"/>
          <p:cNvSpPr/>
          <p:nvPr/>
        </p:nvSpPr>
        <p:spPr>
          <a:xfrm>
            <a:off x="642557" y="571500"/>
            <a:ext cx="658167" cy="595940"/>
          </a:xfrm>
          <a:custGeom>
            <a:avLst/>
            <a:gdLst/>
            <a:ahLst/>
            <a:cxnLst/>
            <a:rect l="l" t="t" r="r" b="b"/>
            <a:pathLst>
              <a:path w="658167" h="595940">
                <a:moveTo>
                  <a:pt x="0" y="0"/>
                </a:moveTo>
                <a:lnTo>
                  <a:pt x="658167" y="0"/>
                </a:lnTo>
                <a:lnTo>
                  <a:pt x="658167" y="595940"/>
                </a:lnTo>
                <a:lnTo>
                  <a:pt x="0" y="595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3"/>
          <p:cNvSpPr txBox="1"/>
          <p:nvPr/>
        </p:nvSpPr>
        <p:spPr>
          <a:xfrm>
            <a:off x="3631487" y="894494"/>
            <a:ext cx="11454455" cy="2152048"/>
          </a:xfrm>
          <a:prstGeom prst="rect">
            <a:avLst/>
          </a:prstGeom>
        </p:spPr>
        <p:txBody>
          <a:bodyPr wrap="square" lIns="0" tIns="0" rIns="0" bIns="0" rtlCol="0" anchor="t">
            <a:spAutoFit/>
          </a:bodyPr>
          <a:lstStyle/>
          <a:p>
            <a:pPr algn="ctr">
              <a:lnSpc>
                <a:spcPts val="8143"/>
              </a:lnSpc>
            </a:pPr>
            <a:r>
              <a:rPr lang="en-GB" sz="8572" b="1">
                <a:solidFill>
                  <a:srgbClr val="36E9FD"/>
                </a:solidFill>
                <a:latin typeface="Montserrat Semi-Bold"/>
                <a:ea typeface="Montserrat Semi-Bold"/>
                <a:cs typeface="Montserrat Semi-Bold"/>
                <a:sym typeface="Montserrat Semi-Bold"/>
              </a:rPr>
              <a:t>Tools and Technologies</a:t>
            </a:r>
            <a:endParaRPr lang="en-US" sz="8572" b="1">
              <a:solidFill>
                <a:srgbClr val="36E9FD"/>
              </a:solidFill>
              <a:latin typeface="Montserrat Semi-Bold"/>
              <a:ea typeface="Montserrat Semi-Bold"/>
              <a:cs typeface="Montserrat Semi-Bold"/>
              <a:sym typeface="Montserrat Semi-Bold"/>
            </a:endParaRPr>
          </a:p>
        </p:txBody>
      </p:sp>
      <p:sp>
        <p:nvSpPr>
          <p:cNvPr id="25" name="TextBox 25"/>
          <p:cNvSpPr txBox="1"/>
          <p:nvPr/>
        </p:nvSpPr>
        <p:spPr>
          <a:xfrm>
            <a:off x="1300724" y="1599114"/>
            <a:ext cx="1154372" cy="515778"/>
          </a:xfrm>
          <a:prstGeom prst="rect">
            <a:avLst/>
          </a:prstGeom>
        </p:spPr>
        <p:txBody>
          <a:bodyPr lIns="0" tIns="0" rIns="0" bIns="0" rtlCol="0" anchor="t">
            <a:spAutoFit/>
          </a:bodyPr>
          <a:lstStyle/>
          <a:p>
            <a:pPr algn="l">
              <a:lnSpc>
                <a:spcPts val="4057"/>
              </a:lnSpc>
            </a:pPr>
            <a:r>
              <a:rPr lang="en-US" sz="3145">
                <a:solidFill>
                  <a:srgbClr val="FFFFFF"/>
                </a:solidFill>
                <a:latin typeface="Mokoto"/>
                <a:ea typeface="Mokoto"/>
                <a:cs typeface="Mokoto"/>
                <a:sym typeface="Mokoto"/>
              </a:rPr>
              <a:t>03</a:t>
            </a:r>
          </a:p>
        </p:txBody>
      </p:sp>
      <p:pic>
        <p:nvPicPr>
          <p:cNvPr id="21" name="Picture 20" descr="A yellow circle with black text">
            <a:extLst>
              <a:ext uri="{FF2B5EF4-FFF2-40B4-BE49-F238E27FC236}">
                <a16:creationId xmlns:a16="http://schemas.microsoft.com/office/drawing/2014/main" id="{E81CB9A8-93EE-7A48-8457-759667EB2692}"/>
              </a:ext>
            </a:extLst>
          </p:cNvPr>
          <p:cNvPicPr>
            <a:picLocks noChangeAspect="1"/>
          </p:cNvPicPr>
          <p:nvPr/>
        </p:nvPicPr>
        <p:blipFill>
          <a:blip r:embed="rId5"/>
          <a:stretch>
            <a:fillRect/>
          </a:stretch>
        </p:blipFill>
        <p:spPr>
          <a:xfrm>
            <a:off x="1395601" y="3041078"/>
            <a:ext cx="4004960" cy="2245672"/>
          </a:xfrm>
          <a:prstGeom prst="rect">
            <a:avLst/>
          </a:prstGeom>
        </p:spPr>
      </p:pic>
      <p:sp>
        <p:nvSpPr>
          <p:cNvPr id="26" name="TextBox 25">
            <a:extLst>
              <a:ext uri="{FF2B5EF4-FFF2-40B4-BE49-F238E27FC236}">
                <a16:creationId xmlns:a16="http://schemas.microsoft.com/office/drawing/2014/main" id="{ACA055B2-FD97-F450-19E5-4E34C0F39F32}"/>
              </a:ext>
            </a:extLst>
          </p:cNvPr>
          <p:cNvSpPr txBox="1"/>
          <p:nvPr/>
        </p:nvSpPr>
        <p:spPr>
          <a:xfrm>
            <a:off x="2653063" y="5328992"/>
            <a:ext cx="147460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cs typeface="Calibri"/>
              </a:rPr>
              <a:t>Face Net</a:t>
            </a:r>
          </a:p>
        </p:txBody>
      </p:sp>
      <p:pic>
        <p:nvPicPr>
          <p:cNvPr id="27" name="Picture 26" descr="A blue and yellow snake logo&#10;&#10;Description automatically generated">
            <a:extLst>
              <a:ext uri="{FF2B5EF4-FFF2-40B4-BE49-F238E27FC236}">
                <a16:creationId xmlns:a16="http://schemas.microsoft.com/office/drawing/2014/main" id="{E19D08A9-8014-E170-EEC7-FF4211097913}"/>
              </a:ext>
            </a:extLst>
          </p:cNvPr>
          <p:cNvPicPr>
            <a:picLocks noChangeAspect="1"/>
          </p:cNvPicPr>
          <p:nvPr/>
        </p:nvPicPr>
        <p:blipFill>
          <a:blip r:embed="rId6"/>
          <a:stretch>
            <a:fillRect/>
          </a:stretch>
        </p:blipFill>
        <p:spPr>
          <a:xfrm>
            <a:off x="8336202" y="3049631"/>
            <a:ext cx="2038350" cy="2238375"/>
          </a:xfrm>
          <a:prstGeom prst="rect">
            <a:avLst/>
          </a:prstGeom>
        </p:spPr>
      </p:pic>
      <p:sp>
        <p:nvSpPr>
          <p:cNvPr id="28" name="TextBox 27">
            <a:extLst>
              <a:ext uri="{FF2B5EF4-FFF2-40B4-BE49-F238E27FC236}">
                <a16:creationId xmlns:a16="http://schemas.microsoft.com/office/drawing/2014/main" id="{3BE243DC-6178-D15D-56B3-89729C6B9479}"/>
              </a:ext>
            </a:extLst>
          </p:cNvPr>
          <p:cNvSpPr txBox="1"/>
          <p:nvPr/>
        </p:nvSpPr>
        <p:spPr>
          <a:xfrm>
            <a:off x="8702506" y="5336805"/>
            <a:ext cx="13376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1"/>
                </a:solidFill>
                <a:cs typeface="Calibri"/>
              </a:rPr>
              <a:t>Python</a:t>
            </a:r>
          </a:p>
        </p:txBody>
      </p:sp>
      <p:pic>
        <p:nvPicPr>
          <p:cNvPr id="29" name="Picture 28">
            <a:extLst>
              <a:ext uri="{FF2B5EF4-FFF2-40B4-BE49-F238E27FC236}">
                <a16:creationId xmlns:a16="http://schemas.microsoft.com/office/drawing/2014/main" id="{8DB13D86-FA25-3B6B-8552-0C8F642CD39C}"/>
              </a:ext>
            </a:extLst>
          </p:cNvPr>
          <p:cNvPicPr>
            <a:picLocks noChangeAspect="1"/>
          </p:cNvPicPr>
          <p:nvPr/>
        </p:nvPicPr>
        <p:blipFill>
          <a:blip r:embed="rId7"/>
          <a:stretch>
            <a:fillRect/>
          </a:stretch>
        </p:blipFill>
        <p:spPr>
          <a:xfrm>
            <a:off x="13432981" y="3468696"/>
            <a:ext cx="2676525" cy="1714500"/>
          </a:xfrm>
          <a:prstGeom prst="rect">
            <a:avLst/>
          </a:prstGeom>
        </p:spPr>
      </p:pic>
      <p:sp>
        <p:nvSpPr>
          <p:cNvPr id="30" name="TextBox 29">
            <a:extLst>
              <a:ext uri="{FF2B5EF4-FFF2-40B4-BE49-F238E27FC236}">
                <a16:creationId xmlns:a16="http://schemas.microsoft.com/office/drawing/2014/main" id="{D559FBDA-6E67-6489-20BB-B901B00EDAFF}"/>
              </a:ext>
            </a:extLst>
          </p:cNvPr>
          <p:cNvSpPr txBox="1"/>
          <p:nvPr/>
        </p:nvSpPr>
        <p:spPr>
          <a:xfrm>
            <a:off x="13564429" y="5328469"/>
            <a:ext cx="21401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cs typeface="Calibri"/>
              </a:rPr>
              <a:t>Tensor </a:t>
            </a:r>
            <a:r>
              <a:rPr lang="en-US" sz="2800" dirty="0" err="1">
                <a:solidFill>
                  <a:schemeClr val="bg1"/>
                </a:solidFill>
                <a:cs typeface="Calibri"/>
              </a:rPr>
              <a:t>FLow</a:t>
            </a:r>
            <a:endParaRPr lang="en-US" sz="2800" dirty="0">
              <a:solidFill>
                <a:schemeClr val="bg1"/>
              </a:solidFill>
              <a:cs typeface="Calibri"/>
            </a:endParaRPr>
          </a:p>
        </p:txBody>
      </p:sp>
      <p:pic>
        <p:nvPicPr>
          <p:cNvPr id="31" name="Picture 30" descr="A logo with a red blue and green circle&#10;&#10;Description automatically generated">
            <a:extLst>
              <a:ext uri="{FF2B5EF4-FFF2-40B4-BE49-F238E27FC236}">
                <a16:creationId xmlns:a16="http://schemas.microsoft.com/office/drawing/2014/main" id="{A4FDBD5D-B93F-D404-1770-E4392158E0F7}"/>
              </a:ext>
            </a:extLst>
          </p:cNvPr>
          <p:cNvPicPr>
            <a:picLocks noChangeAspect="1"/>
          </p:cNvPicPr>
          <p:nvPr/>
        </p:nvPicPr>
        <p:blipFill>
          <a:blip r:embed="rId8"/>
          <a:stretch>
            <a:fillRect/>
          </a:stretch>
        </p:blipFill>
        <p:spPr>
          <a:xfrm>
            <a:off x="2512573" y="6349325"/>
            <a:ext cx="1924050" cy="2371725"/>
          </a:xfrm>
          <a:prstGeom prst="rect">
            <a:avLst/>
          </a:prstGeom>
        </p:spPr>
      </p:pic>
      <p:pic>
        <p:nvPicPr>
          <p:cNvPr id="33" name="Picture 32" descr="A diagram of a tree&#10;&#10;Description automatically generated">
            <a:extLst>
              <a:ext uri="{FF2B5EF4-FFF2-40B4-BE49-F238E27FC236}">
                <a16:creationId xmlns:a16="http://schemas.microsoft.com/office/drawing/2014/main" id="{6FF49181-8093-CF31-7758-D42131430CD0}"/>
              </a:ext>
            </a:extLst>
          </p:cNvPr>
          <p:cNvPicPr>
            <a:picLocks noChangeAspect="1"/>
          </p:cNvPicPr>
          <p:nvPr/>
        </p:nvPicPr>
        <p:blipFill>
          <a:blip r:embed="rId9"/>
          <a:stretch>
            <a:fillRect/>
          </a:stretch>
        </p:blipFill>
        <p:spPr>
          <a:xfrm>
            <a:off x="12627801" y="6453253"/>
            <a:ext cx="3969184" cy="2163871"/>
          </a:xfrm>
          <a:prstGeom prst="rect">
            <a:avLst/>
          </a:prstGeom>
        </p:spPr>
      </p:pic>
      <p:sp>
        <p:nvSpPr>
          <p:cNvPr id="34" name="TextBox 33">
            <a:extLst>
              <a:ext uri="{FF2B5EF4-FFF2-40B4-BE49-F238E27FC236}">
                <a16:creationId xmlns:a16="http://schemas.microsoft.com/office/drawing/2014/main" id="{5EFD8A97-E6EA-F6F2-989F-5C6624E12D29}"/>
              </a:ext>
            </a:extLst>
          </p:cNvPr>
          <p:cNvSpPr txBox="1"/>
          <p:nvPr/>
        </p:nvSpPr>
        <p:spPr>
          <a:xfrm>
            <a:off x="2633433" y="8940537"/>
            <a:ext cx="16823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cs typeface="Calibri"/>
              </a:rPr>
              <a:t>Open CV</a:t>
            </a:r>
          </a:p>
        </p:txBody>
      </p:sp>
      <p:sp>
        <p:nvSpPr>
          <p:cNvPr id="36" name="TextBox 35">
            <a:extLst>
              <a:ext uri="{FF2B5EF4-FFF2-40B4-BE49-F238E27FC236}">
                <a16:creationId xmlns:a16="http://schemas.microsoft.com/office/drawing/2014/main" id="{A661A460-805B-043A-37EF-3ABABB51CC6B}"/>
              </a:ext>
            </a:extLst>
          </p:cNvPr>
          <p:cNvSpPr txBox="1"/>
          <p:nvPr/>
        </p:nvSpPr>
        <p:spPr>
          <a:xfrm>
            <a:off x="13257071" y="8873967"/>
            <a:ext cx="27548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cs typeface="Calibri"/>
              </a:rPr>
              <a:t>Isolation Forest</a:t>
            </a:r>
          </a:p>
        </p:txBody>
      </p:sp>
      <p:sp>
        <p:nvSpPr>
          <p:cNvPr id="39" name="Freeform 7">
            <a:extLst>
              <a:ext uri="{FF2B5EF4-FFF2-40B4-BE49-F238E27FC236}">
                <a16:creationId xmlns:a16="http://schemas.microsoft.com/office/drawing/2014/main" id="{D1BE67D5-24BD-61C3-4198-A65E303E2BC8}"/>
              </a:ext>
            </a:extLst>
          </p:cNvPr>
          <p:cNvSpPr/>
          <p:nvPr/>
        </p:nvSpPr>
        <p:spPr>
          <a:xfrm>
            <a:off x="-430946" y="8343900"/>
            <a:ext cx="19149891" cy="6989710"/>
          </a:xfrm>
          <a:custGeom>
            <a:avLst/>
            <a:gdLst/>
            <a:ahLst/>
            <a:cxnLst/>
            <a:rect l="l" t="t" r="r" b="b"/>
            <a:pathLst>
              <a:path w="19149891" h="6989710">
                <a:moveTo>
                  <a:pt x="0" y="0"/>
                </a:moveTo>
                <a:lnTo>
                  <a:pt x="19149891" y="0"/>
                </a:lnTo>
                <a:lnTo>
                  <a:pt x="19149891" y="6989710"/>
                </a:lnTo>
                <a:lnTo>
                  <a:pt x="0" y="6989710"/>
                </a:lnTo>
                <a:lnTo>
                  <a:pt x="0" y="0"/>
                </a:lnTo>
                <a:close/>
              </a:path>
            </a:pathLst>
          </a:custGeom>
          <a:blipFill>
            <a:blip r:embed="rId2">
              <a:alphaModFix amt="80000"/>
            </a:blip>
            <a:stretch>
              <a:fillRect/>
            </a:stretch>
          </a:blipFill>
        </p:spPr>
        <p:txBody>
          <a:bodyPr/>
          <a:lstStyle/>
          <a:p>
            <a:endParaRPr lang="en-US"/>
          </a:p>
        </p:txBody>
      </p:sp>
      <p:pic>
        <p:nvPicPr>
          <p:cNvPr id="5" name="Picture 4">
            <a:extLst>
              <a:ext uri="{FF2B5EF4-FFF2-40B4-BE49-F238E27FC236}">
                <a16:creationId xmlns:a16="http://schemas.microsoft.com/office/drawing/2014/main" id="{3FC3AC77-3F58-D031-3B22-6B10DB71DC08}"/>
              </a:ext>
            </a:extLst>
          </p:cNvPr>
          <p:cNvPicPr>
            <a:picLocks noChangeAspect="1"/>
          </p:cNvPicPr>
          <p:nvPr/>
        </p:nvPicPr>
        <p:blipFill>
          <a:blip r:embed="rId10"/>
          <a:stretch>
            <a:fillRect/>
          </a:stretch>
        </p:blipFill>
        <p:spPr>
          <a:xfrm>
            <a:off x="6553201" y="6875328"/>
            <a:ext cx="4770284" cy="1774453"/>
          </a:xfrm>
          <a:prstGeom prst="rect">
            <a:avLst/>
          </a:prstGeom>
        </p:spPr>
      </p:pic>
      <p:sp>
        <p:nvSpPr>
          <p:cNvPr id="6" name="TextBox 5">
            <a:extLst>
              <a:ext uri="{FF2B5EF4-FFF2-40B4-BE49-F238E27FC236}">
                <a16:creationId xmlns:a16="http://schemas.microsoft.com/office/drawing/2014/main" id="{958081AF-E5FE-DF64-44C8-19C8B6D50E2F}"/>
              </a:ext>
            </a:extLst>
          </p:cNvPr>
          <p:cNvSpPr txBox="1"/>
          <p:nvPr/>
        </p:nvSpPr>
        <p:spPr>
          <a:xfrm>
            <a:off x="7868291" y="8940537"/>
            <a:ext cx="21401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cs typeface="Calibri"/>
              </a:rPr>
              <a:t>MTCNN</a:t>
            </a:r>
            <a:endParaRPr lang="en-US" sz="2800" dirty="0">
              <a:solidFill>
                <a:schemeClr val="bg1"/>
              </a:solidFill>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1846</Words>
  <Application>Microsoft Office PowerPoint</Application>
  <PresentationFormat>Custom</PresentationFormat>
  <Paragraphs>221</Paragraphs>
  <Slides>14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Times New Roman Bold</vt:lpstr>
      <vt:lpstr>Arial</vt:lpstr>
      <vt:lpstr>Wingdings</vt:lpstr>
      <vt:lpstr>Times New Roman</vt:lpstr>
      <vt:lpstr>DM Sans Bold</vt:lpstr>
      <vt:lpstr>YAFdJvl8raw 0</vt:lpstr>
      <vt:lpstr>Calibri</vt:lpstr>
      <vt:lpstr>Raleway Italics</vt:lpstr>
      <vt:lpstr>Mokoto</vt:lpstr>
      <vt:lpstr>Montserrat Semi-Bold</vt:lpstr>
      <vt:lpstr>ui-sans-serif</vt:lpstr>
      <vt:lpstr>Montserrat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Gradient Tech Futuristic Artificial Intelligence Presentation</dc:title>
  <dc:creator>Amit Naphade</dc:creator>
  <cp:lastModifiedBy>Amit Naphade</cp:lastModifiedBy>
  <cp:revision>2</cp:revision>
  <dcterms:created xsi:type="dcterms:W3CDTF">2006-08-16T00:00:00Z</dcterms:created>
  <dcterms:modified xsi:type="dcterms:W3CDTF">2024-11-23T04:01:09Z</dcterms:modified>
  <dc:identifier>DAGXQkKtDdU</dc:identifier>
</cp:coreProperties>
</file>